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331" r:id="rId3"/>
    <p:sldId id="332" r:id="rId4"/>
    <p:sldId id="334" r:id="rId5"/>
    <p:sldId id="325" r:id="rId6"/>
    <p:sldId id="336" r:id="rId7"/>
    <p:sldId id="337" r:id="rId8"/>
    <p:sldId id="338" r:id="rId9"/>
    <p:sldId id="339" r:id="rId10"/>
    <p:sldId id="340" r:id="rId11"/>
  </p:sldIdLst>
  <p:sldSz cx="9144000" cy="6858000" type="screen4x3"/>
  <p:notesSz cx="6799263" cy="9929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85" autoAdjust="0"/>
    <p:restoredTop sz="89130" autoAdjust="0"/>
  </p:normalViewPr>
  <p:slideViewPr>
    <p:cSldViewPr>
      <p:cViewPr>
        <p:scale>
          <a:sx n="62" d="100"/>
          <a:sy n="62" d="100"/>
        </p:scale>
        <p:origin x="-3024" y="-1014"/>
      </p:cViewPr>
      <p:guideLst>
        <p:guide orient="horz" pos="2160"/>
        <p:guide pos="2880"/>
      </p:guideLst>
    </p:cSldViewPr>
  </p:slideViewPr>
  <p:outlineViewPr>
    <p:cViewPr>
      <p:scale>
        <a:sx n="33" d="100"/>
        <a:sy n="33" d="100"/>
      </p:scale>
      <p:origin x="0" y="4734"/>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727C64-3430-499E-9237-C1C9D33C5857}" type="doc">
      <dgm:prSet loTypeId="urn:microsoft.com/office/officeart/2005/8/layout/hList3" loCatId="list" qsTypeId="urn:microsoft.com/office/officeart/2005/8/quickstyle/simple1" qsCatId="simple" csTypeId="urn:microsoft.com/office/officeart/2005/8/colors/colorful3" csCatId="colorful" phldr="1"/>
      <dgm:spPr/>
      <dgm:t>
        <a:bodyPr/>
        <a:lstStyle/>
        <a:p>
          <a:endParaRPr lang="fr-FR"/>
        </a:p>
      </dgm:t>
    </dgm:pt>
    <dgm:pt modelId="{32BB44F9-34C7-41F5-AD04-338CC66724B0}">
      <dgm:prSet phldrT="[Texte]"/>
      <dgm:spPr/>
      <dgm:t>
        <a:bodyPr/>
        <a:lstStyle/>
        <a:p>
          <a:r>
            <a:rPr lang="fr-FR" dirty="0" smtClean="0"/>
            <a:t>Assemblée Plénière</a:t>
          </a:r>
          <a:endParaRPr lang="fr-FR" dirty="0"/>
        </a:p>
      </dgm:t>
    </dgm:pt>
    <dgm:pt modelId="{392520C7-2912-4767-BD8A-921E02329D11}" type="parTrans" cxnId="{00E13EAE-1E66-4372-AFA5-4D49BF9DF7D7}">
      <dgm:prSet/>
      <dgm:spPr/>
      <dgm:t>
        <a:bodyPr/>
        <a:lstStyle/>
        <a:p>
          <a:endParaRPr lang="fr-FR"/>
        </a:p>
      </dgm:t>
    </dgm:pt>
    <dgm:pt modelId="{080362A4-6427-40CC-A602-4E3FECE0E15A}" type="sibTrans" cxnId="{00E13EAE-1E66-4372-AFA5-4D49BF9DF7D7}">
      <dgm:prSet/>
      <dgm:spPr/>
      <dgm:t>
        <a:bodyPr/>
        <a:lstStyle/>
        <a:p>
          <a:endParaRPr lang="fr-FR"/>
        </a:p>
      </dgm:t>
    </dgm:pt>
    <dgm:pt modelId="{16C3C67D-EAFF-4981-879F-ED82593E2148}">
      <dgm:prSet phldrT="[Texte]"/>
      <dgm:spPr/>
      <dgm:t>
        <a:bodyPr/>
        <a:lstStyle/>
        <a:p>
          <a:r>
            <a:rPr lang="fr-FR" dirty="0" smtClean="0"/>
            <a:t>Bureau</a:t>
          </a:r>
        </a:p>
      </dgm:t>
    </dgm:pt>
    <dgm:pt modelId="{52926C2A-46BF-4805-83D0-67FDFC13E83E}" type="parTrans" cxnId="{D3BA0852-E2E7-48C6-AF6C-AED8152FD56F}">
      <dgm:prSet/>
      <dgm:spPr/>
      <dgm:t>
        <a:bodyPr/>
        <a:lstStyle/>
        <a:p>
          <a:endParaRPr lang="fr-FR"/>
        </a:p>
      </dgm:t>
    </dgm:pt>
    <dgm:pt modelId="{C3E98DEC-E308-401D-8BD6-E44E7357B5B5}" type="sibTrans" cxnId="{D3BA0852-E2E7-48C6-AF6C-AED8152FD56F}">
      <dgm:prSet/>
      <dgm:spPr/>
      <dgm:t>
        <a:bodyPr/>
        <a:lstStyle/>
        <a:p>
          <a:endParaRPr lang="fr-FR"/>
        </a:p>
      </dgm:t>
    </dgm:pt>
    <dgm:pt modelId="{166357F6-87A8-4E59-9D26-C755AF1361F7}">
      <dgm:prSet phldrT="[Texte]"/>
      <dgm:spPr/>
      <dgm:t>
        <a:bodyPr/>
        <a:lstStyle/>
        <a:p>
          <a:r>
            <a:rPr lang="fr-FR" dirty="0" smtClean="0"/>
            <a:t>Commission spécialisée en santé mentale </a:t>
          </a:r>
        </a:p>
        <a:p>
          <a:r>
            <a:rPr lang="fr-FR" dirty="0" smtClean="0"/>
            <a:t>(21 membres max)</a:t>
          </a:r>
          <a:endParaRPr lang="fr-FR" dirty="0"/>
        </a:p>
      </dgm:t>
    </dgm:pt>
    <dgm:pt modelId="{2142B6F6-0F1A-4598-98C2-123C732617F2}" type="parTrans" cxnId="{94A1FB8C-CB68-4494-9473-6420183A2101}">
      <dgm:prSet/>
      <dgm:spPr/>
      <dgm:t>
        <a:bodyPr/>
        <a:lstStyle/>
        <a:p>
          <a:endParaRPr lang="fr-FR"/>
        </a:p>
      </dgm:t>
    </dgm:pt>
    <dgm:pt modelId="{52B1B729-A320-4242-B952-07A13678FEB8}" type="sibTrans" cxnId="{94A1FB8C-CB68-4494-9473-6420183A2101}">
      <dgm:prSet/>
      <dgm:spPr/>
      <dgm:t>
        <a:bodyPr/>
        <a:lstStyle/>
        <a:p>
          <a:endParaRPr lang="fr-FR"/>
        </a:p>
      </dgm:t>
    </dgm:pt>
    <dgm:pt modelId="{06A729F5-7BDD-46D6-8CC0-0DE38CCFB15D}">
      <dgm:prSet phldrT="[Texte]"/>
      <dgm:spPr/>
      <dgm:t>
        <a:bodyPr/>
        <a:lstStyle/>
        <a:p>
          <a:r>
            <a:rPr lang="fr-FR" dirty="0" smtClean="0"/>
            <a:t>Formation spécifique organisant l’expression des usagers</a:t>
          </a:r>
        </a:p>
        <a:p>
          <a:r>
            <a:rPr lang="fr-FR" dirty="0" smtClean="0"/>
            <a:t>(12 membres max) </a:t>
          </a:r>
          <a:endParaRPr lang="fr-FR" dirty="0"/>
        </a:p>
      </dgm:t>
    </dgm:pt>
    <dgm:pt modelId="{A9542ABD-17B6-4E06-A86E-0475D6A9DD4F}" type="parTrans" cxnId="{FEF7F6E9-FE83-4CFC-BBB9-DD7D2786836D}">
      <dgm:prSet/>
      <dgm:spPr/>
      <dgm:t>
        <a:bodyPr/>
        <a:lstStyle/>
        <a:p>
          <a:endParaRPr lang="fr-FR"/>
        </a:p>
      </dgm:t>
    </dgm:pt>
    <dgm:pt modelId="{12CD583B-C87A-4C6D-BBAE-6BE2982D7098}" type="sibTrans" cxnId="{FEF7F6E9-FE83-4CFC-BBB9-DD7D2786836D}">
      <dgm:prSet/>
      <dgm:spPr/>
      <dgm:t>
        <a:bodyPr/>
        <a:lstStyle/>
        <a:p>
          <a:endParaRPr lang="fr-FR"/>
        </a:p>
      </dgm:t>
    </dgm:pt>
    <dgm:pt modelId="{00CFDDB5-4D4C-49C9-8742-8423181004B2}" type="pres">
      <dgm:prSet presAssocID="{80727C64-3430-499E-9237-C1C9D33C5857}" presName="composite" presStyleCnt="0">
        <dgm:presLayoutVars>
          <dgm:chMax val="1"/>
          <dgm:dir/>
          <dgm:resizeHandles val="exact"/>
        </dgm:presLayoutVars>
      </dgm:prSet>
      <dgm:spPr/>
      <dgm:t>
        <a:bodyPr/>
        <a:lstStyle/>
        <a:p>
          <a:endParaRPr lang="fr-FR"/>
        </a:p>
      </dgm:t>
    </dgm:pt>
    <dgm:pt modelId="{A2E5C517-411A-4B54-9694-A5C945B36FB3}" type="pres">
      <dgm:prSet presAssocID="{32BB44F9-34C7-41F5-AD04-338CC66724B0}" presName="roof" presStyleLbl="dkBgShp" presStyleIdx="0" presStyleCnt="2"/>
      <dgm:spPr/>
      <dgm:t>
        <a:bodyPr/>
        <a:lstStyle/>
        <a:p>
          <a:endParaRPr lang="fr-FR"/>
        </a:p>
      </dgm:t>
    </dgm:pt>
    <dgm:pt modelId="{873D5780-AC5C-478F-AC8F-4C42AAF7DE67}" type="pres">
      <dgm:prSet presAssocID="{32BB44F9-34C7-41F5-AD04-338CC66724B0}" presName="pillars" presStyleCnt="0"/>
      <dgm:spPr/>
    </dgm:pt>
    <dgm:pt modelId="{DD30FFED-1369-4FF9-96F6-2ECEC5CEB532}" type="pres">
      <dgm:prSet presAssocID="{32BB44F9-34C7-41F5-AD04-338CC66724B0}" presName="pillar1" presStyleLbl="node1" presStyleIdx="0" presStyleCnt="3">
        <dgm:presLayoutVars>
          <dgm:bulletEnabled val="1"/>
        </dgm:presLayoutVars>
      </dgm:prSet>
      <dgm:spPr/>
      <dgm:t>
        <a:bodyPr/>
        <a:lstStyle/>
        <a:p>
          <a:endParaRPr lang="fr-FR"/>
        </a:p>
      </dgm:t>
    </dgm:pt>
    <dgm:pt modelId="{220D9B27-D9A7-42F2-8770-AC9969E6CFAA}" type="pres">
      <dgm:prSet presAssocID="{166357F6-87A8-4E59-9D26-C755AF1361F7}" presName="pillarX" presStyleLbl="node1" presStyleIdx="1" presStyleCnt="3">
        <dgm:presLayoutVars>
          <dgm:bulletEnabled val="1"/>
        </dgm:presLayoutVars>
      </dgm:prSet>
      <dgm:spPr/>
      <dgm:t>
        <a:bodyPr/>
        <a:lstStyle/>
        <a:p>
          <a:endParaRPr lang="fr-FR"/>
        </a:p>
      </dgm:t>
    </dgm:pt>
    <dgm:pt modelId="{55AD3BF7-2F40-466E-82D6-96F401604C08}" type="pres">
      <dgm:prSet presAssocID="{06A729F5-7BDD-46D6-8CC0-0DE38CCFB15D}" presName="pillarX" presStyleLbl="node1" presStyleIdx="2" presStyleCnt="3">
        <dgm:presLayoutVars>
          <dgm:bulletEnabled val="1"/>
        </dgm:presLayoutVars>
      </dgm:prSet>
      <dgm:spPr/>
      <dgm:t>
        <a:bodyPr/>
        <a:lstStyle/>
        <a:p>
          <a:endParaRPr lang="fr-FR"/>
        </a:p>
      </dgm:t>
    </dgm:pt>
    <dgm:pt modelId="{BF97EB04-E703-46FC-88BB-B779A76DAB60}" type="pres">
      <dgm:prSet presAssocID="{32BB44F9-34C7-41F5-AD04-338CC66724B0}" presName="base" presStyleLbl="dkBgShp" presStyleIdx="1" presStyleCnt="2"/>
      <dgm:spPr/>
    </dgm:pt>
  </dgm:ptLst>
  <dgm:cxnLst>
    <dgm:cxn modelId="{5F839FB1-6289-41FF-BFE7-520F83895A95}" type="presOf" srcId="{32BB44F9-34C7-41F5-AD04-338CC66724B0}" destId="{A2E5C517-411A-4B54-9694-A5C945B36FB3}" srcOrd="0" destOrd="0" presId="urn:microsoft.com/office/officeart/2005/8/layout/hList3"/>
    <dgm:cxn modelId="{00E13EAE-1E66-4372-AFA5-4D49BF9DF7D7}" srcId="{80727C64-3430-499E-9237-C1C9D33C5857}" destId="{32BB44F9-34C7-41F5-AD04-338CC66724B0}" srcOrd="0" destOrd="0" parTransId="{392520C7-2912-4767-BD8A-921E02329D11}" sibTransId="{080362A4-6427-40CC-A602-4E3FECE0E15A}"/>
    <dgm:cxn modelId="{D3BA0852-E2E7-48C6-AF6C-AED8152FD56F}" srcId="{32BB44F9-34C7-41F5-AD04-338CC66724B0}" destId="{16C3C67D-EAFF-4981-879F-ED82593E2148}" srcOrd="0" destOrd="0" parTransId="{52926C2A-46BF-4805-83D0-67FDFC13E83E}" sibTransId="{C3E98DEC-E308-401D-8BD6-E44E7357B5B5}"/>
    <dgm:cxn modelId="{94A1FB8C-CB68-4494-9473-6420183A2101}" srcId="{32BB44F9-34C7-41F5-AD04-338CC66724B0}" destId="{166357F6-87A8-4E59-9D26-C755AF1361F7}" srcOrd="1" destOrd="0" parTransId="{2142B6F6-0F1A-4598-98C2-123C732617F2}" sibTransId="{52B1B729-A320-4242-B952-07A13678FEB8}"/>
    <dgm:cxn modelId="{A59281D2-6A8C-4B53-95BB-4B692B255FC5}" type="presOf" srcId="{16C3C67D-EAFF-4981-879F-ED82593E2148}" destId="{DD30FFED-1369-4FF9-96F6-2ECEC5CEB532}" srcOrd="0" destOrd="0" presId="urn:microsoft.com/office/officeart/2005/8/layout/hList3"/>
    <dgm:cxn modelId="{FEF7F6E9-FE83-4CFC-BBB9-DD7D2786836D}" srcId="{32BB44F9-34C7-41F5-AD04-338CC66724B0}" destId="{06A729F5-7BDD-46D6-8CC0-0DE38CCFB15D}" srcOrd="2" destOrd="0" parTransId="{A9542ABD-17B6-4E06-A86E-0475D6A9DD4F}" sibTransId="{12CD583B-C87A-4C6D-BBAE-6BE2982D7098}"/>
    <dgm:cxn modelId="{6FC1CC74-E236-4E52-92FC-86BE2ED183AD}" type="presOf" srcId="{06A729F5-7BDD-46D6-8CC0-0DE38CCFB15D}" destId="{55AD3BF7-2F40-466E-82D6-96F401604C08}" srcOrd="0" destOrd="0" presId="urn:microsoft.com/office/officeart/2005/8/layout/hList3"/>
    <dgm:cxn modelId="{0CCC0FD3-2FF9-4C54-8304-7C8B2727492B}" type="presOf" srcId="{166357F6-87A8-4E59-9D26-C755AF1361F7}" destId="{220D9B27-D9A7-42F2-8770-AC9969E6CFAA}" srcOrd="0" destOrd="0" presId="urn:microsoft.com/office/officeart/2005/8/layout/hList3"/>
    <dgm:cxn modelId="{EB470FEE-481D-4526-B29C-CDF663DA4AE7}" type="presOf" srcId="{80727C64-3430-499E-9237-C1C9D33C5857}" destId="{00CFDDB5-4D4C-49C9-8742-8423181004B2}" srcOrd="0" destOrd="0" presId="urn:microsoft.com/office/officeart/2005/8/layout/hList3"/>
    <dgm:cxn modelId="{09AB1D35-5E2A-429B-9282-F064B092535F}" type="presParOf" srcId="{00CFDDB5-4D4C-49C9-8742-8423181004B2}" destId="{A2E5C517-411A-4B54-9694-A5C945B36FB3}" srcOrd="0" destOrd="0" presId="urn:microsoft.com/office/officeart/2005/8/layout/hList3"/>
    <dgm:cxn modelId="{3AB983F5-88C4-4140-9A01-E2011D127C55}" type="presParOf" srcId="{00CFDDB5-4D4C-49C9-8742-8423181004B2}" destId="{873D5780-AC5C-478F-AC8F-4C42AAF7DE67}" srcOrd="1" destOrd="0" presId="urn:microsoft.com/office/officeart/2005/8/layout/hList3"/>
    <dgm:cxn modelId="{B1FBCB1D-7234-43F2-9D88-30092016E9E8}" type="presParOf" srcId="{873D5780-AC5C-478F-AC8F-4C42AAF7DE67}" destId="{DD30FFED-1369-4FF9-96F6-2ECEC5CEB532}" srcOrd="0" destOrd="0" presId="urn:microsoft.com/office/officeart/2005/8/layout/hList3"/>
    <dgm:cxn modelId="{EA7F68A1-EDD7-413F-B1FA-E05F2C54E132}" type="presParOf" srcId="{873D5780-AC5C-478F-AC8F-4C42AAF7DE67}" destId="{220D9B27-D9A7-42F2-8770-AC9969E6CFAA}" srcOrd="1" destOrd="0" presId="urn:microsoft.com/office/officeart/2005/8/layout/hList3"/>
    <dgm:cxn modelId="{7704A97C-EA83-49D0-A732-DDCBE74B1DBB}" type="presParOf" srcId="{873D5780-AC5C-478F-AC8F-4C42AAF7DE67}" destId="{55AD3BF7-2F40-466E-82D6-96F401604C08}" srcOrd="2" destOrd="0" presId="urn:microsoft.com/office/officeart/2005/8/layout/hList3"/>
    <dgm:cxn modelId="{D89D73FE-B631-438E-9460-C8F3F33E1D17}" type="presParOf" srcId="{00CFDDB5-4D4C-49C9-8742-8423181004B2}" destId="{BF97EB04-E703-46FC-88BB-B779A76DAB60}"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882CA3-286B-4277-A43C-F4FF4EED356A}" type="doc">
      <dgm:prSet loTypeId="urn:microsoft.com/office/officeart/2005/8/layout/chevron2" loCatId="process" qsTypeId="urn:microsoft.com/office/officeart/2005/8/quickstyle/simple1" qsCatId="simple" csTypeId="urn:microsoft.com/office/officeart/2005/8/colors/colorful2" csCatId="colorful" phldr="1"/>
      <dgm:spPr/>
      <dgm:t>
        <a:bodyPr/>
        <a:lstStyle/>
        <a:p>
          <a:endParaRPr lang="fr-FR"/>
        </a:p>
      </dgm:t>
    </dgm:pt>
    <dgm:pt modelId="{5CFE3FE5-1F74-45B5-8EAA-9591F164EDEA}">
      <dgm:prSet phldrT="[Texte]"/>
      <dgm:spPr/>
      <dgm:t>
        <a:bodyPr/>
        <a:lstStyle/>
        <a:p>
          <a:r>
            <a:rPr lang="fr-FR" dirty="0" smtClean="0"/>
            <a:t>31 octobre 2016</a:t>
          </a:r>
          <a:endParaRPr lang="fr-FR" dirty="0"/>
        </a:p>
      </dgm:t>
    </dgm:pt>
    <dgm:pt modelId="{C5FDB76A-4162-4CD3-A657-262EC858F7B9}" type="parTrans" cxnId="{336E1839-2758-4FC0-AAB6-32716463D369}">
      <dgm:prSet/>
      <dgm:spPr/>
      <dgm:t>
        <a:bodyPr/>
        <a:lstStyle/>
        <a:p>
          <a:endParaRPr lang="fr-FR"/>
        </a:p>
      </dgm:t>
    </dgm:pt>
    <dgm:pt modelId="{D22E3835-5556-4D0F-8382-BB0DF5E9178E}" type="sibTrans" cxnId="{336E1839-2758-4FC0-AAB6-32716463D369}">
      <dgm:prSet/>
      <dgm:spPr/>
      <dgm:t>
        <a:bodyPr/>
        <a:lstStyle/>
        <a:p>
          <a:endParaRPr lang="fr-FR"/>
        </a:p>
      </dgm:t>
    </dgm:pt>
    <dgm:pt modelId="{85E78CD2-BDFC-48C2-A47E-81A167DF2404}">
      <dgm:prSet phldrT="[Texte]"/>
      <dgm:spPr/>
      <dgm:t>
        <a:bodyPr/>
        <a:lstStyle/>
        <a:p>
          <a:r>
            <a:rPr lang="fr-FR" dirty="0" smtClean="0"/>
            <a:t>Délimitation des territoires de démocratie sanitaire</a:t>
          </a:r>
          <a:endParaRPr lang="fr-FR" dirty="0"/>
        </a:p>
      </dgm:t>
    </dgm:pt>
    <dgm:pt modelId="{8C84C552-B094-49AF-8025-7BB7721FB781}" type="parTrans" cxnId="{A243964D-1C02-4517-B709-65782DAFB4EA}">
      <dgm:prSet/>
      <dgm:spPr/>
      <dgm:t>
        <a:bodyPr/>
        <a:lstStyle/>
        <a:p>
          <a:endParaRPr lang="fr-FR"/>
        </a:p>
      </dgm:t>
    </dgm:pt>
    <dgm:pt modelId="{4F076814-4E5B-4ADB-8124-DAB465375471}" type="sibTrans" cxnId="{A243964D-1C02-4517-B709-65782DAFB4EA}">
      <dgm:prSet/>
      <dgm:spPr/>
      <dgm:t>
        <a:bodyPr/>
        <a:lstStyle/>
        <a:p>
          <a:endParaRPr lang="fr-FR"/>
        </a:p>
      </dgm:t>
    </dgm:pt>
    <dgm:pt modelId="{6A3B690E-7BC6-4D73-B725-BFD49506FFE6}">
      <dgm:prSet phldrT="[Texte]"/>
      <dgm:spPr/>
      <dgm:t>
        <a:bodyPr/>
        <a:lstStyle/>
        <a:p>
          <a:r>
            <a:rPr lang="fr-FR" dirty="0" smtClean="0"/>
            <a:t>Novembre 2016</a:t>
          </a:r>
          <a:endParaRPr lang="fr-FR" dirty="0"/>
        </a:p>
      </dgm:t>
    </dgm:pt>
    <dgm:pt modelId="{E360A490-4933-4751-94DD-58883DFF2B6A}" type="parTrans" cxnId="{0C01F59A-5AC8-4BED-8737-69FB68F86D24}">
      <dgm:prSet/>
      <dgm:spPr/>
      <dgm:t>
        <a:bodyPr/>
        <a:lstStyle/>
        <a:p>
          <a:endParaRPr lang="fr-FR"/>
        </a:p>
      </dgm:t>
    </dgm:pt>
    <dgm:pt modelId="{12595A67-FBC2-4D4F-82B6-B499E4C7D4FE}" type="sibTrans" cxnId="{0C01F59A-5AC8-4BED-8737-69FB68F86D24}">
      <dgm:prSet/>
      <dgm:spPr/>
      <dgm:t>
        <a:bodyPr/>
        <a:lstStyle/>
        <a:p>
          <a:endParaRPr lang="fr-FR"/>
        </a:p>
      </dgm:t>
    </dgm:pt>
    <dgm:pt modelId="{87F64A31-9D6F-413D-BFE6-685BB56FD678}">
      <dgm:prSet phldrT="[Texte]"/>
      <dgm:spPr/>
      <dgm:t>
        <a:bodyPr/>
        <a:lstStyle/>
        <a:p>
          <a:r>
            <a:rPr lang="fr-FR" dirty="0" smtClean="0"/>
            <a:t>Saisine des autorités chargées de proposer les désignations</a:t>
          </a:r>
          <a:endParaRPr lang="fr-FR" dirty="0"/>
        </a:p>
      </dgm:t>
    </dgm:pt>
    <dgm:pt modelId="{59AD4B71-67E9-477C-A096-0F1DE4E2640C}" type="parTrans" cxnId="{8E6B312C-AF00-4B4A-B04C-558273B656FC}">
      <dgm:prSet/>
      <dgm:spPr/>
      <dgm:t>
        <a:bodyPr/>
        <a:lstStyle/>
        <a:p>
          <a:endParaRPr lang="fr-FR"/>
        </a:p>
      </dgm:t>
    </dgm:pt>
    <dgm:pt modelId="{E8D75983-B3DC-411D-834F-A9B77C48B84C}" type="sibTrans" cxnId="{8E6B312C-AF00-4B4A-B04C-558273B656FC}">
      <dgm:prSet/>
      <dgm:spPr/>
      <dgm:t>
        <a:bodyPr/>
        <a:lstStyle/>
        <a:p>
          <a:endParaRPr lang="fr-FR"/>
        </a:p>
      </dgm:t>
    </dgm:pt>
    <dgm:pt modelId="{8FF91098-80B6-4D69-9E33-4C53BEE5E8C1}">
      <dgm:prSet phldrT="[Texte]"/>
      <dgm:spPr/>
      <dgm:t>
        <a:bodyPr/>
        <a:lstStyle/>
        <a:p>
          <a:r>
            <a:rPr lang="fr-FR" dirty="0" smtClean="0"/>
            <a:t>Au plus tard 1</a:t>
          </a:r>
          <a:r>
            <a:rPr lang="fr-FR" baseline="30000" dirty="0" smtClean="0"/>
            <a:t>er</a:t>
          </a:r>
          <a:r>
            <a:rPr lang="fr-FR" dirty="0" smtClean="0"/>
            <a:t> janvier 2017</a:t>
          </a:r>
          <a:endParaRPr lang="fr-FR" dirty="0"/>
        </a:p>
      </dgm:t>
    </dgm:pt>
    <dgm:pt modelId="{635A20DF-F7DE-4464-BE03-F07351788E53}" type="parTrans" cxnId="{410C8FD6-1E12-46C7-8345-939D82CF45A5}">
      <dgm:prSet/>
      <dgm:spPr/>
      <dgm:t>
        <a:bodyPr/>
        <a:lstStyle/>
        <a:p>
          <a:endParaRPr lang="fr-FR"/>
        </a:p>
      </dgm:t>
    </dgm:pt>
    <dgm:pt modelId="{4EB5811D-6190-486E-92CF-D7DA70A4BF20}" type="sibTrans" cxnId="{410C8FD6-1E12-46C7-8345-939D82CF45A5}">
      <dgm:prSet/>
      <dgm:spPr/>
      <dgm:t>
        <a:bodyPr/>
        <a:lstStyle/>
        <a:p>
          <a:endParaRPr lang="fr-FR"/>
        </a:p>
      </dgm:t>
    </dgm:pt>
    <dgm:pt modelId="{E62DBB27-7F10-4A53-978A-CC54FFBE1B13}">
      <dgm:prSet phldrT="[Texte]"/>
      <dgm:spPr/>
      <dgm:t>
        <a:bodyPr/>
        <a:lstStyle/>
        <a:p>
          <a:r>
            <a:rPr lang="fr-FR" dirty="0" smtClean="0"/>
            <a:t>Installation des conseils territoriaux de santé</a:t>
          </a:r>
          <a:endParaRPr lang="fr-FR" dirty="0"/>
        </a:p>
      </dgm:t>
    </dgm:pt>
    <dgm:pt modelId="{BA378754-A415-4BB3-B597-33C7DC3789BA}" type="parTrans" cxnId="{CF83F8D0-8134-4F63-B3BA-02610188D5DC}">
      <dgm:prSet/>
      <dgm:spPr/>
      <dgm:t>
        <a:bodyPr/>
        <a:lstStyle/>
        <a:p>
          <a:endParaRPr lang="fr-FR"/>
        </a:p>
      </dgm:t>
    </dgm:pt>
    <dgm:pt modelId="{EFF7560E-3D39-4A3F-846F-3B73393F543A}" type="sibTrans" cxnId="{CF83F8D0-8134-4F63-B3BA-02610188D5DC}">
      <dgm:prSet/>
      <dgm:spPr/>
      <dgm:t>
        <a:bodyPr/>
        <a:lstStyle/>
        <a:p>
          <a:endParaRPr lang="fr-FR"/>
        </a:p>
      </dgm:t>
    </dgm:pt>
    <dgm:pt modelId="{48C6F717-F5BF-4A0F-A174-C614172513FB}">
      <dgm:prSet phldrT="[Texte]"/>
      <dgm:spPr/>
      <dgm:t>
        <a:bodyPr/>
        <a:lstStyle/>
        <a:p>
          <a:r>
            <a:rPr lang="fr-FR" dirty="0" smtClean="0"/>
            <a:t>Réception des candidatures</a:t>
          </a:r>
          <a:endParaRPr lang="fr-FR" dirty="0"/>
        </a:p>
      </dgm:t>
    </dgm:pt>
    <dgm:pt modelId="{322DBF53-1A3C-4231-A333-AC2E572F3905}" type="parTrans" cxnId="{5E70CD90-8B11-41FB-BB0B-71C58F75736C}">
      <dgm:prSet/>
      <dgm:spPr/>
      <dgm:t>
        <a:bodyPr/>
        <a:lstStyle/>
        <a:p>
          <a:endParaRPr lang="fr-FR"/>
        </a:p>
      </dgm:t>
    </dgm:pt>
    <dgm:pt modelId="{35050D22-2E58-429C-BDCC-ED669A7EFD69}" type="sibTrans" cxnId="{5E70CD90-8B11-41FB-BB0B-71C58F75736C}">
      <dgm:prSet/>
      <dgm:spPr/>
      <dgm:t>
        <a:bodyPr/>
        <a:lstStyle/>
        <a:p>
          <a:endParaRPr lang="fr-FR"/>
        </a:p>
      </dgm:t>
    </dgm:pt>
    <dgm:pt modelId="{8C667046-C0AC-4D49-ABB7-B822331845E0}" type="pres">
      <dgm:prSet presAssocID="{C4882CA3-286B-4277-A43C-F4FF4EED356A}" presName="linearFlow" presStyleCnt="0">
        <dgm:presLayoutVars>
          <dgm:dir/>
          <dgm:animLvl val="lvl"/>
          <dgm:resizeHandles val="exact"/>
        </dgm:presLayoutVars>
      </dgm:prSet>
      <dgm:spPr/>
      <dgm:t>
        <a:bodyPr/>
        <a:lstStyle/>
        <a:p>
          <a:endParaRPr lang="fr-FR"/>
        </a:p>
      </dgm:t>
    </dgm:pt>
    <dgm:pt modelId="{C3E95128-5E52-420E-8174-649630564F26}" type="pres">
      <dgm:prSet presAssocID="{5CFE3FE5-1F74-45B5-8EAA-9591F164EDEA}" presName="composite" presStyleCnt="0"/>
      <dgm:spPr/>
    </dgm:pt>
    <dgm:pt modelId="{A84193FA-0287-4596-87B4-5ED5D87A67EB}" type="pres">
      <dgm:prSet presAssocID="{5CFE3FE5-1F74-45B5-8EAA-9591F164EDEA}" presName="parentText" presStyleLbl="alignNode1" presStyleIdx="0" presStyleCnt="3">
        <dgm:presLayoutVars>
          <dgm:chMax val="1"/>
          <dgm:bulletEnabled val="1"/>
        </dgm:presLayoutVars>
      </dgm:prSet>
      <dgm:spPr/>
      <dgm:t>
        <a:bodyPr/>
        <a:lstStyle/>
        <a:p>
          <a:endParaRPr lang="fr-FR"/>
        </a:p>
      </dgm:t>
    </dgm:pt>
    <dgm:pt modelId="{D30D574B-E2FE-4A44-9F28-53D6737C842D}" type="pres">
      <dgm:prSet presAssocID="{5CFE3FE5-1F74-45B5-8EAA-9591F164EDEA}" presName="descendantText" presStyleLbl="alignAcc1" presStyleIdx="0" presStyleCnt="3">
        <dgm:presLayoutVars>
          <dgm:bulletEnabled val="1"/>
        </dgm:presLayoutVars>
      </dgm:prSet>
      <dgm:spPr/>
      <dgm:t>
        <a:bodyPr/>
        <a:lstStyle/>
        <a:p>
          <a:endParaRPr lang="fr-FR"/>
        </a:p>
      </dgm:t>
    </dgm:pt>
    <dgm:pt modelId="{AD443572-C585-47EA-8B4F-90642B0B1E55}" type="pres">
      <dgm:prSet presAssocID="{D22E3835-5556-4D0F-8382-BB0DF5E9178E}" presName="sp" presStyleCnt="0"/>
      <dgm:spPr/>
    </dgm:pt>
    <dgm:pt modelId="{CDB48B40-AD5E-426F-8638-1681FCA0BA99}" type="pres">
      <dgm:prSet presAssocID="{6A3B690E-7BC6-4D73-B725-BFD49506FFE6}" presName="composite" presStyleCnt="0"/>
      <dgm:spPr/>
    </dgm:pt>
    <dgm:pt modelId="{AD044B99-B2CD-4A7B-9522-A0127A6903BD}" type="pres">
      <dgm:prSet presAssocID="{6A3B690E-7BC6-4D73-B725-BFD49506FFE6}" presName="parentText" presStyleLbl="alignNode1" presStyleIdx="1" presStyleCnt="3">
        <dgm:presLayoutVars>
          <dgm:chMax val="1"/>
          <dgm:bulletEnabled val="1"/>
        </dgm:presLayoutVars>
      </dgm:prSet>
      <dgm:spPr/>
      <dgm:t>
        <a:bodyPr/>
        <a:lstStyle/>
        <a:p>
          <a:endParaRPr lang="fr-FR"/>
        </a:p>
      </dgm:t>
    </dgm:pt>
    <dgm:pt modelId="{3A12FF37-7EC2-461F-B78B-5A041DB6DEEC}" type="pres">
      <dgm:prSet presAssocID="{6A3B690E-7BC6-4D73-B725-BFD49506FFE6}" presName="descendantText" presStyleLbl="alignAcc1" presStyleIdx="1" presStyleCnt="3">
        <dgm:presLayoutVars>
          <dgm:bulletEnabled val="1"/>
        </dgm:presLayoutVars>
      </dgm:prSet>
      <dgm:spPr/>
      <dgm:t>
        <a:bodyPr/>
        <a:lstStyle/>
        <a:p>
          <a:endParaRPr lang="fr-FR"/>
        </a:p>
      </dgm:t>
    </dgm:pt>
    <dgm:pt modelId="{5111519E-6E1C-4286-A256-419BDF6D170A}" type="pres">
      <dgm:prSet presAssocID="{12595A67-FBC2-4D4F-82B6-B499E4C7D4FE}" presName="sp" presStyleCnt="0"/>
      <dgm:spPr/>
    </dgm:pt>
    <dgm:pt modelId="{34BAC290-FB68-4B53-A4F3-F3300E58BF1F}" type="pres">
      <dgm:prSet presAssocID="{8FF91098-80B6-4D69-9E33-4C53BEE5E8C1}" presName="composite" presStyleCnt="0"/>
      <dgm:spPr/>
    </dgm:pt>
    <dgm:pt modelId="{1B57EC2D-7171-4AA6-85B7-777436767639}" type="pres">
      <dgm:prSet presAssocID="{8FF91098-80B6-4D69-9E33-4C53BEE5E8C1}" presName="parentText" presStyleLbl="alignNode1" presStyleIdx="2" presStyleCnt="3">
        <dgm:presLayoutVars>
          <dgm:chMax val="1"/>
          <dgm:bulletEnabled val="1"/>
        </dgm:presLayoutVars>
      </dgm:prSet>
      <dgm:spPr/>
      <dgm:t>
        <a:bodyPr/>
        <a:lstStyle/>
        <a:p>
          <a:endParaRPr lang="fr-FR"/>
        </a:p>
      </dgm:t>
    </dgm:pt>
    <dgm:pt modelId="{C0158DA9-07F0-4C23-8D88-D3BD52C5E5E6}" type="pres">
      <dgm:prSet presAssocID="{8FF91098-80B6-4D69-9E33-4C53BEE5E8C1}" presName="descendantText" presStyleLbl="alignAcc1" presStyleIdx="2" presStyleCnt="3">
        <dgm:presLayoutVars>
          <dgm:bulletEnabled val="1"/>
        </dgm:presLayoutVars>
      </dgm:prSet>
      <dgm:spPr/>
      <dgm:t>
        <a:bodyPr/>
        <a:lstStyle/>
        <a:p>
          <a:endParaRPr lang="fr-FR"/>
        </a:p>
      </dgm:t>
    </dgm:pt>
  </dgm:ptLst>
  <dgm:cxnLst>
    <dgm:cxn modelId="{0C01F59A-5AC8-4BED-8737-69FB68F86D24}" srcId="{C4882CA3-286B-4277-A43C-F4FF4EED356A}" destId="{6A3B690E-7BC6-4D73-B725-BFD49506FFE6}" srcOrd="1" destOrd="0" parTransId="{E360A490-4933-4751-94DD-58883DFF2B6A}" sibTransId="{12595A67-FBC2-4D4F-82B6-B499E4C7D4FE}"/>
    <dgm:cxn modelId="{576FD276-76C4-4E5F-B8BB-B847FEB32B8A}" type="presOf" srcId="{5CFE3FE5-1F74-45B5-8EAA-9591F164EDEA}" destId="{A84193FA-0287-4596-87B4-5ED5D87A67EB}" srcOrd="0" destOrd="0" presId="urn:microsoft.com/office/officeart/2005/8/layout/chevron2"/>
    <dgm:cxn modelId="{8E6B312C-AF00-4B4A-B04C-558273B656FC}" srcId="{6A3B690E-7BC6-4D73-B725-BFD49506FFE6}" destId="{87F64A31-9D6F-413D-BFE6-685BB56FD678}" srcOrd="0" destOrd="0" parTransId="{59AD4B71-67E9-477C-A096-0F1DE4E2640C}" sibTransId="{E8D75983-B3DC-411D-834F-A9B77C48B84C}"/>
    <dgm:cxn modelId="{E3DAEBB5-7925-434E-81B9-A442A83569B2}" type="presOf" srcId="{8FF91098-80B6-4D69-9E33-4C53BEE5E8C1}" destId="{1B57EC2D-7171-4AA6-85B7-777436767639}" srcOrd="0" destOrd="0" presId="urn:microsoft.com/office/officeart/2005/8/layout/chevron2"/>
    <dgm:cxn modelId="{22132F59-053D-4381-BCB8-4243F14611C9}" type="presOf" srcId="{E62DBB27-7F10-4A53-978A-CC54FFBE1B13}" destId="{C0158DA9-07F0-4C23-8D88-D3BD52C5E5E6}" srcOrd="0" destOrd="0" presId="urn:microsoft.com/office/officeart/2005/8/layout/chevron2"/>
    <dgm:cxn modelId="{410C8FD6-1E12-46C7-8345-939D82CF45A5}" srcId="{C4882CA3-286B-4277-A43C-F4FF4EED356A}" destId="{8FF91098-80B6-4D69-9E33-4C53BEE5E8C1}" srcOrd="2" destOrd="0" parTransId="{635A20DF-F7DE-4464-BE03-F07351788E53}" sibTransId="{4EB5811D-6190-486E-92CF-D7DA70A4BF20}"/>
    <dgm:cxn modelId="{70809438-E70C-4028-9195-9FCFBCCA8C56}" type="presOf" srcId="{87F64A31-9D6F-413D-BFE6-685BB56FD678}" destId="{3A12FF37-7EC2-461F-B78B-5A041DB6DEEC}" srcOrd="0" destOrd="0" presId="urn:microsoft.com/office/officeart/2005/8/layout/chevron2"/>
    <dgm:cxn modelId="{5734B4BD-6AF1-4161-9025-DA493459CFBA}" type="presOf" srcId="{85E78CD2-BDFC-48C2-A47E-81A167DF2404}" destId="{D30D574B-E2FE-4A44-9F28-53D6737C842D}" srcOrd="0" destOrd="0" presId="urn:microsoft.com/office/officeart/2005/8/layout/chevron2"/>
    <dgm:cxn modelId="{5E70CD90-8B11-41FB-BB0B-71C58F75736C}" srcId="{6A3B690E-7BC6-4D73-B725-BFD49506FFE6}" destId="{48C6F717-F5BF-4A0F-A174-C614172513FB}" srcOrd="1" destOrd="0" parTransId="{322DBF53-1A3C-4231-A333-AC2E572F3905}" sibTransId="{35050D22-2E58-429C-BDCC-ED669A7EFD69}"/>
    <dgm:cxn modelId="{EE226F82-6B91-46C9-945A-9EFF1B25E01B}" type="presOf" srcId="{48C6F717-F5BF-4A0F-A174-C614172513FB}" destId="{3A12FF37-7EC2-461F-B78B-5A041DB6DEEC}" srcOrd="0" destOrd="1" presId="urn:microsoft.com/office/officeart/2005/8/layout/chevron2"/>
    <dgm:cxn modelId="{38DD768B-68D6-4ED1-9A9D-C56C2A081493}" type="presOf" srcId="{6A3B690E-7BC6-4D73-B725-BFD49506FFE6}" destId="{AD044B99-B2CD-4A7B-9522-A0127A6903BD}" srcOrd="0" destOrd="0" presId="urn:microsoft.com/office/officeart/2005/8/layout/chevron2"/>
    <dgm:cxn modelId="{A243964D-1C02-4517-B709-65782DAFB4EA}" srcId="{5CFE3FE5-1F74-45B5-8EAA-9591F164EDEA}" destId="{85E78CD2-BDFC-48C2-A47E-81A167DF2404}" srcOrd="0" destOrd="0" parTransId="{8C84C552-B094-49AF-8025-7BB7721FB781}" sibTransId="{4F076814-4E5B-4ADB-8124-DAB465375471}"/>
    <dgm:cxn modelId="{386DB5F3-48F5-4913-9C7B-14A14AA4A064}" type="presOf" srcId="{C4882CA3-286B-4277-A43C-F4FF4EED356A}" destId="{8C667046-C0AC-4D49-ABB7-B822331845E0}" srcOrd="0" destOrd="0" presId="urn:microsoft.com/office/officeart/2005/8/layout/chevron2"/>
    <dgm:cxn modelId="{336E1839-2758-4FC0-AAB6-32716463D369}" srcId="{C4882CA3-286B-4277-A43C-F4FF4EED356A}" destId="{5CFE3FE5-1F74-45B5-8EAA-9591F164EDEA}" srcOrd="0" destOrd="0" parTransId="{C5FDB76A-4162-4CD3-A657-262EC858F7B9}" sibTransId="{D22E3835-5556-4D0F-8382-BB0DF5E9178E}"/>
    <dgm:cxn modelId="{CF83F8D0-8134-4F63-B3BA-02610188D5DC}" srcId="{8FF91098-80B6-4D69-9E33-4C53BEE5E8C1}" destId="{E62DBB27-7F10-4A53-978A-CC54FFBE1B13}" srcOrd="0" destOrd="0" parTransId="{BA378754-A415-4BB3-B597-33C7DC3789BA}" sibTransId="{EFF7560E-3D39-4A3F-846F-3B73393F543A}"/>
    <dgm:cxn modelId="{4ECF6707-E114-454A-A1C9-980B5AD2CB83}" type="presParOf" srcId="{8C667046-C0AC-4D49-ABB7-B822331845E0}" destId="{C3E95128-5E52-420E-8174-649630564F26}" srcOrd="0" destOrd="0" presId="urn:microsoft.com/office/officeart/2005/8/layout/chevron2"/>
    <dgm:cxn modelId="{D149FF82-310D-4C90-B537-4897ED44EEB3}" type="presParOf" srcId="{C3E95128-5E52-420E-8174-649630564F26}" destId="{A84193FA-0287-4596-87B4-5ED5D87A67EB}" srcOrd="0" destOrd="0" presId="urn:microsoft.com/office/officeart/2005/8/layout/chevron2"/>
    <dgm:cxn modelId="{A1885BD9-51EB-4998-B2E1-11D5ED054C06}" type="presParOf" srcId="{C3E95128-5E52-420E-8174-649630564F26}" destId="{D30D574B-E2FE-4A44-9F28-53D6737C842D}" srcOrd="1" destOrd="0" presId="urn:microsoft.com/office/officeart/2005/8/layout/chevron2"/>
    <dgm:cxn modelId="{51CB9C73-CC20-49F1-BBD1-C54D5CC09DB1}" type="presParOf" srcId="{8C667046-C0AC-4D49-ABB7-B822331845E0}" destId="{AD443572-C585-47EA-8B4F-90642B0B1E55}" srcOrd="1" destOrd="0" presId="urn:microsoft.com/office/officeart/2005/8/layout/chevron2"/>
    <dgm:cxn modelId="{A552EBB4-114F-469B-BCFB-E60266FFF941}" type="presParOf" srcId="{8C667046-C0AC-4D49-ABB7-B822331845E0}" destId="{CDB48B40-AD5E-426F-8638-1681FCA0BA99}" srcOrd="2" destOrd="0" presId="urn:microsoft.com/office/officeart/2005/8/layout/chevron2"/>
    <dgm:cxn modelId="{079CA849-6D3B-4253-8B23-10B3DE4833FC}" type="presParOf" srcId="{CDB48B40-AD5E-426F-8638-1681FCA0BA99}" destId="{AD044B99-B2CD-4A7B-9522-A0127A6903BD}" srcOrd="0" destOrd="0" presId="urn:microsoft.com/office/officeart/2005/8/layout/chevron2"/>
    <dgm:cxn modelId="{62297C81-A43D-41E0-B121-3CB9E7C2CC0F}" type="presParOf" srcId="{CDB48B40-AD5E-426F-8638-1681FCA0BA99}" destId="{3A12FF37-7EC2-461F-B78B-5A041DB6DEEC}" srcOrd="1" destOrd="0" presId="urn:microsoft.com/office/officeart/2005/8/layout/chevron2"/>
    <dgm:cxn modelId="{52988EDE-D387-47F2-91CC-3322A2CB34A3}" type="presParOf" srcId="{8C667046-C0AC-4D49-ABB7-B822331845E0}" destId="{5111519E-6E1C-4286-A256-419BDF6D170A}" srcOrd="3" destOrd="0" presId="urn:microsoft.com/office/officeart/2005/8/layout/chevron2"/>
    <dgm:cxn modelId="{8B11BC95-394E-4615-9BDF-0DEB58794E4F}" type="presParOf" srcId="{8C667046-C0AC-4D49-ABB7-B822331845E0}" destId="{34BAC290-FB68-4B53-A4F3-F3300E58BF1F}" srcOrd="4" destOrd="0" presId="urn:microsoft.com/office/officeart/2005/8/layout/chevron2"/>
    <dgm:cxn modelId="{01CAC6D6-7ED3-4B09-9C6A-33011A1B3015}" type="presParOf" srcId="{34BAC290-FB68-4B53-A4F3-F3300E58BF1F}" destId="{1B57EC2D-7171-4AA6-85B7-777436767639}" srcOrd="0" destOrd="0" presId="urn:microsoft.com/office/officeart/2005/8/layout/chevron2"/>
    <dgm:cxn modelId="{3BE9B2C6-9CC4-4F42-A994-27DB4CA83D39}" type="presParOf" srcId="{34BAC290-FB68-4B53-A4F3-F3300E58BF1F}" destId="{C0158DA9-07F0-4C23-8D88-D3BD52C5E5E6}"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E5C517-411A-4B54-9694-A5C945B36FB3}">
      <dsp:nvSpPr>
        <dsp:cNvPr id="0" name=""/>
        <dsp:cNvSpPr/>
      </dsp:nvSpPr>
      <dsp:spPr>
        <a:xfrm>
          <a:off x="0" y="0"/>
          <a:ext cx="8229600" cy="1357788"/>
        </a:xfrm>
        <a:prstGeom prst="rect">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36220" tIns="236220" rIns="236220" bIns="236220" numCol="1" spcCol="1270" anchor="ctr" anchorCtr="0">
          <a:noAutofit/>
        </a:bodyPr>
        <a:lstStyle/>
        <a:p>
          <a:pPr lvl="0" algn="ctr" defTabSz="2755900">
            <a:lnSpc>
              <a:spcPct val="90000"/>
            </a:lnSpc>
            <a:spcBef>
              <a:spcPct val="0"/>
            </a:spcBef>
            <a:spcAft>
              <a:spcPct val="35000"/>
            </a:spcAft>
          </a:pPr>
          <a:r>
            <a:rPr lang="fr-FR" sz="6200" kern="1200" dirty="0" smtClean="0"/>
            <a:t>Assemblée Plénière</a:t>
          </a:r>
          <a:endParaRPr lang="fr-FR" sz="6200" kern="1200" dirty="0"/>
        </a:p>
      </dsp:txBody>
      <dsp:txXfrm>
        <a:off x="0" y="0"/>
        <a:ext cx="8229600" cy="1357788"/>
      </dsp:txXfrm>
    </dsp:sp>
    <dsp:sp modelId="{DD30FFED-1369-4FF9-96F6-2ECEC5CEB532}">
      <dsp:nvSpPr>
        <dsp:cNvPr id="0" name=""/>
        <dsp:cNvSpPr/>
      </dsp:nvSpPr>
      <dsp:spPr>
        <a:xfrm>
          <a:off x="4018" y="1357788"/>
          <a:ext cx="2740521" cy="2851356"/>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fr-FR" sz="2600" kern="1200" dirty="0" smtClean="0"/>
            <a:t>Bureau</a:t>
          </a:r>
        </a:p>
      </dsp:txBody>
      <dsp:txXfrm>
        <a:off x="4018" y="1357788"/>
        <a:ext cx="2740521" cy="2851356"/>
      </dsp:txXfrm>
    </dsp:sp>
    <dsp:sp modelId="{220D9B27-D9A7-42F2-8770-AC9969E6CFAA}">
      <dsp:nvSpPr>
        <dsp:cNvPr id="0" name=""/>
        <dsp:cNvSpPr/>
      </dsp:nvSpPr>
      <dsp:spPr>
        <a:xfrm>
          <a:off x="2744539" y="1357788"/>
          <a:ext cx="2740521" cy="2851356"/>
        </a:xfrm>
        <a:prstGeom prst="rect">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fr-FR" sz="2600" kern="1200" dirty="0" smtClean="0"/>
            <a:t>Commission spécialisée en santé mentale </a:t>
          </a:r>
        </a:p>
        <a:p>
          <a:pPr lvl="0" algn="ctr" defTabSz="1155700">
            <a:lnSpc>
              <a:spcPct val="90000"/>
            </a:lnSpc>
            <a:spcBef>
              <a:spcPct val="0"/>
            </a:spcBef>
            <a:spcAft>
              <a:spcPct val="35000"/>
            </a:spcAft>
          </a:pPr>
          <a:r>
            <a:rPr lang="fr-FR" sz="2600" kern="1200" dirty="0" smtClean="0"/>
            <a:t>(21 membres max)</a:t>
          </a:r>
          <a:endParaRPr lang="fr-FR" sz="2600" kern="1200" dirty="0"/>
        </a:p>
      </dsp:txBody>
      <dsp:txXfrm>
        <a:off x="2744539" y="1357788"/>
        <a:ext cx="2740521" cy="2851356"/>
      </dsp:txXfrm>
    </dsp:sp>
    <dsp:sp modelId="{55AD3BF7-2F40-466E-82D6-96F401604C08}">
      <dsp:nvSpPr>
        <dsp:cNvPr id="0" name=""/>
        <dsp:cNvSpPr/>
      </dsp:nvSpPr>
      <dsp:spPr>
        <a:xfrm>
          <a:off x="5485060" y="1357788"/>
          <a:ext cx="2740521" cy="2851356"/>
        </a:xfrm>
        <a:prstGeom prst="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fr-FR" sz="2600" kern="1200" dirty="0" smtClean="0"/>
            <a:t>Formation spécifique organisant l’expression des usagers</a:t>
          </a:r>
        </a:p>
        <a:p>
          <a:pPr lvl="0" algn="ctr" defTabSz="1155700">
            <a:lnSpc>
              <a:spcPct val="90000"/>
            </a:lnSpc>
            <a:spcBef>
              <a:spcPct val="0"/>
            </a:spcBef>
            <a:spcAft>
              <a:spcPct val="35000"/>
            </a:spcAft>
          </a:pPr>
          <a:r>
            <a:rPr lang="fr-FR" sz="2600" kern="1200" dirty="0" smtClean="0"/>
            <a:t>(12 membres max) </a:t>
          </a:r>
          <a:endParaRPr lang="fr-FR" sz="2600" kern="1200" dirty="0"/>
        </a:p>
      </dsp:txBody>
      <dsp:txXfrm>
        <a:off x="5485060" y="1357788"/>
        <a:ext cx="2740521" cy="2851356"/>
      </dsp:txXfrm>
    </dsp:sp>
    <dsp:sp modelId="{BF97EB04-E703-46FC-88BB-B779A76DAB60}">
      <dsp:nvSpPr>
        <dsp:cNvPr id="0" name=""/>
        <dsp:cNvSpPr/>
      </dsp:nvSpPr>
      <dsp:spPr>
        <a:xfrm>
          <a:off x="0" y="4209145"/>
          <a:ext cx="8229600" cy="316817"/>
        </a:xfrm>
        <a:prstGeom prst="rect">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1342" y="0"/>
            <a:ext cx="2946347" cy="496491"/>
          </a:xfrm>
          <a:prstGeom prst="rect">
            <a:avLst/>
          </a:prstGeom>
        </p:spPr>
        <p:txBody>
          <a:bodyPr vert="horz" lIns="91440" tIns="45720" rIns="91440" bIns="45720" rtlCol="0"/>
          <a:lstStyle>
            <a:lvl1pPr algn="r">
              <a:defRPr sz="1200"/>
            </a:lvl1pPr>
          </a:lstStyle>
          <a:p>
            <a:fld id="{1E7232A9-6CD5-4284-8B41-0FE666CC476A}" type="datetimeFigureOut">
              <a:rPr lang="fr-FR" smtClean="0"/>
              <a:pPr/>
              <a:t>19/09/2016</a:t>
            </a:fld>
            <a:endParaRPr lang="fr-FR"/>
          </a:p>
        </p:txBody>
      </p:sp>
      <p:sp>
        <p:nvSpPr>
          <p:cNvPr id="4" name="Espace réservé de l'image des diapositives 3"/>
          <p:cNvSpPr>
            <a:spLocks noGrp="1" noRot="1" noChangeAspect="1"/>
          </p:cNvSpPr>
          <p:nvPr>
            <p:ph type="sldImg" idx="2"/>
          </p:nvPr>
        </p:nvSpPr>
        <p:spPr>
          <a:xfrm>
            <a:off x="917575" y="744538"/>
            <a:ext cx="4964113" cy="37242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927" y="4716661"/>
            <a:ext cx="5439410" cy="4468416"/>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31599"/>
            <a:ext cx="2946347" cy="496491"/>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1342" y="9431599"/>
            <a:ext cx="2946347" cy="496491"/>
          </a:xfrm>
          <a:prstGeom prst="rect">
            <a:avLst/>
          </a:prstGeom>
        </p:spPr>
        <p:txBody>
          <a:bodyPr vert="horz" lIns="91440" tIns="45720" rIns="91440" bIns="45720" rtlCol="0" anchor="b"/>
          <a:lstStyle>
            <a:lvl1pPr algn="r">
              <a:defRPr sz="1200"/>
            </a:lvl1pPr>
          </a:lstStyle>
          <a:p>
            <a:fld id="{BCF1C83B-4CE3-481E-BAB0-B9B9A44EF3D8}" type="slidenum">
              <a:rPr lang="fr-FR" smtClean="0"/>
              <a:pPr/>
              <a:t>‹N°›</a:t>
            </a:fld>
            <a:endParaRPr lang="fr-FR"/>
          </a:p>
        </p:txBody>
      </p:sp>
    </p:spTree>
    <p:extLst>
      <p:ext uri="{BB962C8B-B14F-4D97-AF65-F5344CB8AC3E}">
        <p14:creationId xmlns:p14="http://schemas.microsoft.com/office/powerpoint/2010/main" val="1356778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741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dirty="0" smtClean="0"/>
          </a:p>
        </p:txBody>
      </p:sp>
      <p:sp>
        <p:nvSpPr>
          <p:cNvPr id="1741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3615A17-1330-438F-8DCF-7E14F6C3B635}" type="slidenum">
              <a:rPr lang="fr-FR"/>
              <a:pPr fontAlgn="base">
                <a:spcBef>
                  <a:spcPct val="0"/>
                </a:spcBef>
                <a:spcAft>
                  <a:spcPct val="0"/>
                </a:spcAft>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CF1C83B-4CE3-481E-BAB0-B9B9A44EF3D8}" type="slidenum">
              <a:rPr lang="fr-FR" smtClean="0"/>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CF1C83B-4CE3-481E-BAB0-B9B9A44EF3D8}" type="slidenum">
              <a:rPr lang="fr-FR" smtClean="0"/>
              <a:pPr/>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CF1C83B-4CE3-481E-BAB0-B9B9A44EF3D8}" type="slidenum">
              <a:rPr lang="fr-FR" smtClean="0"/>
              <a:pPr/>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CF1C83B-4CE3-481E-BAB0-B9B9A44EF3D8}" type="slidenum">
              <a:rPr lang="fr-FR" smtClean="0"/>
              <a:pPr/>
              <a:t>5</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CF1C83B-4CE3-481E-BAB0-B9B9A44EF3D8}" type="slidenum">
              <a:rPr lang="fr-FR" smtClean="0"/>
              <a:pPr/>
              <a:t>6</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 directeur général de l'agence régionale de santé constitue un conseil territorial de santé sur chacun des territoires définis au 1° de l'article L. 1434-9. </a:t>
            </a:r>
            <a:br>
              <a:rPr lang="fr-FR" dirty="0" smtClean="0"/>
            </a:br>
            <a:r>
              <a:rPr lang="fr-FR" dirty="0" smtClean="0"/>
              <a:t>« Le conseil territorial de santé est notamment composé de représentants des élus des collectivités territoriales, des services départementaux de protection maternelle et infantile mentionnés à l'article L. 2112-1 et des différentes catégories d'acteurs du système de santé du territoire concerné. Il veille à conserver la spécificité des dispositifs et des démarches locales de santé fondées sur la participation des habitants. Il organise au sein d'une formation spécifique l'expression des usagers, en intégrant celle des personnes en situation de pauvreté ou de précarité. Il comprend également une commission spécialisée en santé mentale. </a:t>
            </a:r>
            <a:br>
              <a:rPr lang="fr-FR" dirty="0" smtClean="0"/>
            </a:br>
            <a:r>
              <a:rPr lang="fr-FR" dirty="0" smtClean="0"/>
              <a:t>« </a:t>
            </a:r>
            <a:r>
              <a:rPr lang="fr-FR" dirty="0" err="1" smtClean="0"/>
              <a:t>II.-Sans</a:t>
            </a:r>
            <a:r>
              <a:rPr lang="fr-FR" dirty="0" smtClean="0"/>
              <a:t> préjudice de l'article L. 3221-2, le conseil territorial de santé participe à la réalisation du diagnostic territorial partagé mentionné au III du présent article en s'appuyant notamment sur les projets des équipes de soins primaires définies à l'article L. 1411-11-1 et des communautés professionnelles territoriales de santé définies à l'article L. 1434-12. </a:t>
            </a:r>
            <a:endParaRPr lang="fr-FR" dirty="0"/>
          </a:p>
        </p:txBody>
      </p:sp>
      <p:sp>
        <p:nvSpPr>
          <p:cNvPr id="4" name="Espace réservé du numéro de diapositive 3"/>
          <p:cNvSpPr>
            <a:spLocks noGrp="1"/>
          </p:cNvSpPr>
          <p:nvPr>
            <p:ph type="sldNum" sz="quarter" idx="10"/>
          </p:nvPr>
        </p:nvSpPr>
        <p:spPr/>
        <p:txBody>
          <a:bodyPr/>
          <a:lstStyle/>
          <a:p>
            <a:fld id="{BCF1C83B-4CE3-481E-BAB0-B9B9A44EF3D8}" type="slidenum">
              <a:rPr lang="fr-FR" smtClean="0"/>
              <a:pPr/>
              <a:t>7</a:t>
            </a:fld>
            <a:endParaRPr lang="fr-FR"/>
          </a:p>
        </p:txBody>
      </p:sp>
    </p:spTree>
    <p:extLst>
      <p:ext uri="{BB962C8B-B14F-4D97-AF65-F5344CB8AC3E}">
        <p14:creationId xmlns:p14="http://schemas.microsoft.com/office/powerpoint/2010/main" val="17708420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CF1C83B-4CE3-481E-BAB0-B9B9A44EF3D8}" type="slidenum">
              <a:rPr lang="fr-FR" smtClean="0"/>
              <a:pPr/>
              <a:t>10</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FE6BFC34-8D60-4505-BEDE-4DF3B2282A84}" type="datetimeFigureOut">
              <a:rPr lang="fr-FR" smtClean="0"/>
              <a:pPr/>
              <a:t>19/09/2016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FE3F300-1B71-4253-8F57-8079425FBFF8}"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E6BFC34-8D60-4505-BEDE-4DF3B2282A84}" type="datetimeFigureOut">
              <a:rPr lang="fr-FR" smtClean="0"/>
              <a:pPr/>
              <a:t>19/09/2016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FE3F300-1B71-4253-8F57-8079425FBFF8}"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FE6BFC34-8D60-4505-BEDE-4DF3B2282A84}" type="datetimeFigureOut">
              <a:rPr lang="fr-FR" smtClean="0"/>
              <a:pPr/>
              <a:t>19/09/2016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FE3F300-1B71-4253-8F57-8079425FBFF8}"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FE6BFC34-8D60-4505-BEDE-4DF3B2282A84}" type="datetimeFigureOut">
              <a:rPr lang="fr-FR" smtClean="0"/>
              <a:pPr/>
              <a:t>19/09/2016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FE3F300-1B71-4253-8F57-8079425FBFF8}"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FE6BFC34-8D60-4505-BEDE-4DF3B2282A84}" type="datetimeFigureOut">
              <a:rPr lang="fr-FR" smtClean="0"/>
              <a:pPr/>
              <a:t>19/09/2016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FE3F300-1B71-4253-8F57-8079425FBFF8}"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FE6BFC34-8D60-4505-BEDE-4DF3B2282A84}" type="datetimeFigureOut">
              <a:rPr lang="fr-FR" smtClean="0"/>
              <a:pPr/>
              <a:t>19/09/2016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FE3F300-1B71-4253-8F57-8079425FBFF8}"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E6BFC34-8D60-4505-BEDE-4DF3B2282A84}" type="datetimeFigureOut">
              <a:rPr lang="fr-FR" smtClean="0"/>
              <a:pPr/>
              <a:t>19/09/2016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FE3F300-1B71-4253-8F57-8079425FBFF8}"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FE6BFC34-8D60-4505-BEDE-4DF3B2282A84}" type="datetimeFigureOut">
              <a:rPr lang="fr-FR" smtClean="0"/>
              <a:pPr/>
              <a:t>19/09/2016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FE3F300-1B71-4253-8F57-8079425FBFF8}"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FE6BFC34-8D60-4505-BEDE-4DF3B2282A84}" type="datetimeFigureOut">
              <a:rPr lang="fr-FR" smtClean="0"/>
              <a:pPr/>
              <a:t>19/09/2016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FE3F300-1B71-4253-8F57-8079425FBFF8}"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E6BFC34-8D60-4505-BEDE-4DF3B2282A84}" type="datetimeFigureOut">
              <a:rPr lang="fr-FR" smtClean="0"/>
              <a:pPr/>
              <a:t>19/09/2016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FE3F300-1B71-4253-8F57-8079425FBFF8}"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E6BFC34-8D60-4505-BEDE-4DF3B2282A84}" type="datetimeFigureOut">
              <a:rPr lang="fr-FR" smtClean="0"/>
              <a:pPr/>
              <a:t>19/09/2016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FE3F300-1B71-4253-8F57-8079425FBFF8}"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6BFC34-8D60-4505-BEDE-4DF3B2282A84}" type="datetimeFigureOut">
              <a:rPr lang="fr-FR" smtClean="0"/>
              <a:pPr/>
              <a:t>19/09/2016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E3F300-1B71-4253-8F57-8079425FBFF8}"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23528" y="2276872"/>
            <a:ext cx="8640960" cy="2520280"/>
          </a:xfrm>
          <a:prstGeom prst="rect">
            <a:avLst/>
          </a:prstGeom>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2" name="Titre 1"/>
          <p:cNvSpPr>
            <a:spLocks noGrp="1"/>
          </p:cNvSpPr>
          <p:nvPr>
            <p:ph type="ctrTitle"/>
          </p:nvPr>
        </p:nvSpPr>
        <p:spPr>
          <a:xfrm>
            <a:off x="539552" y="476672"/>
            <a:ext cx="8064698" cy="3024188"/>
          </a:xfrm>
        </p:spPr>
        <p:txBody>
          <a:bodyPr rtlCol="0">
            <a:normAutofit fontScale="90000"/>
          </a:bodyPr>
          <a:lstStyle/>
          <a:p>
            <a:pPr fontAlgn="auto">
              <a:spcAft>
                <a:spcPts val="0"/>
              </a:spcAft>
              <a:defRPr/>
            </a:pP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solidFill>
                  <a:schemeClr val="bg1"/>
                </a:solidFill>
              </a:rPr>
              <a:t>Les</a:t>
            </a:r>
            <a:r>
              <a:rPr lang="fr-FR" dirty="0" smtClean="0"/>
              <a:t> </a:t>
            </a:r>
            <a:r>
              <a:rPr lang="fr-FR" sz="4000" dirty="0" smtClean="0">
                <a:solidFill>
                  <a:schemeClr val="bg1">
                    <a:lumMod val="95000"/>
                  </a:schemeClr>
                </a:solidFill>
              </a:rPr>
              <a:t>Territoires de Démocratie Sanitaire de la région des Hauts de France</a:t>
            </a:r>
            <a:br>
              <a:rPr lang="fr-FR" sz="4000" dirty="0" smtClean="0">
                <a:solidFill>
                  <a:schemeClr val="bg1">
                    <a:lumMod val="95000"/>
                  </a:schemeClr>
                </a:solidFill>
              </a:rPr>
            </a:br>
            <a:r>
              <a:rPr lang="fr-FR" sz="4000" i="1" dirty="0" smtClean="0">
                <a:solidFill>
                  <a:schemeClr val="tx1">
                    <a:lumMod val="95000"/>
                    <a:lumOff val="5000"/>
                  </a:schemeClr>
                </a:solidFill>
              </a:rPr>
              <a:t/>
            </a:r>
            <a:br>
              <a:rPr lang="fr-FR" sz="4000" i="1" dirty="0" smtClean="0">
                <a:solidFill>
                  <a:schemeClr val="tx1">
                    <a:lumMod val="95000"/>
                    <a:lumOff val="5000"/>
                  </a:schemeClr>
                </a:solidFill>
              </a:rPr>
            </a:br>
            <a:r>
              <a:rPr lang="fr-FR" sz="1800" dirty="0" smtClean="0">
                <a:solidFill>
                  <a:srgbClr val="00B050"/>
                </a:solidFill>
              </a:rPr>
              <a:t/>
            </a:r>
            <a:br>
              <a:rPr lang="fr-FR" sz="1800" dirty="0" smtClean="0">
                <a:solidFill>
                  <a:srgbClr val="00B050"/>
                </a:solidFill>
              </a:rPr>
            </a:br>
            <a:endParaRPr lang="fr-FR" sz="1800" dirty="0">
              <a:solidFill>
                <a:srgbClr val="00B050"/>
              </a:solidFill>
            </a:endParaRPr>
          </a:p>
        </p:txBody>
      </p:sp>
      <p:pic>
        <p:nvPicPr>
          <p:cNvPr id="9" name="Image 8" descr="ARS_NPDCP.png"/>
          <p:cNvPicPr>
            <a:picLocks noChangeAspect="1"/>
          </p:cNvPicPr>
          <p:nvPr/>
        </p:nvPicPr>
        <p:blipFill>
          <a:blip r:embed="rId3" cstate="print"/>
          <a:stretch>
            <a:fillRect/>
          </a:stretch>
        </p:blipFill>
        <p:spPr>
          <a:xfrm>
            <a:off x="395536" y="404664"/>
            <a:ext cx="1728192" cy="950325"/>
          </a:xfrm>
          <a:prstGeom prst="rect">
            <a:avLst/>
          </a:prstGeom>
        </p:spPr>
      </p:pic>
      <p:sp>
        <p:nvSpPr>
          <p:cNvPr id="10" name="ZoneTexte 9"/>
          <p:cNvSpPr txBox="1"/>
          <p:nvPr/>
        </p:nvSpPr>
        <p:spPr>
          <a:xfrm>
            <a:off x="395536" y="6021288"/>
            <a:ext cx="4752528" cy="369332"/>
          </a:xfrm>
          <a:prstGeom prst="rect">
            <a:avLst/>
          </a:prstGeom>
          <a:noFill/>
        </p:spPr>
        <p:txBody>
          <a:bodyPr wrap="square" rtlCol="0">
            <a:spAutoFit/>
          </a:bodyPr>
          <a:lstStyle/>
          <a:p>
            <a:r>
              <a:rPr lang="fr-FR" b="1" dirty="0" smtClean="0"/>
              <a:t>CRSA 30 août 2016</a:t>
            </a:r>
            <a:endParaRPr lang="fr-FR"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pPr marL="0" indent="0">
              <a:buNone/>
            </a:pPr>
            <a:r>
              <a:rPr lang="fr-FR" sz="1600" dirty="0"/>
              <a:t>L’article L1434-9 du code de la santé publique </a:t>
            </a:r>
            <a:r>
              <a:rPr lang="fr-FR" sz="1600" b="1" dirty="0"/>
              <a:t>(créé par l’article  158 de la loi 2016-41 du 26 janvier 2016 de modernisation de notre système de santé</a:t>
            </a:r>
            <a:r>
              <a:rPr lang="fr-FR" sz="1600" dirty="0"/>
              <a:t>) prévoit que </a:t>
            </a:r>
            <a:r>
              <a:rPr lang="fr-FR" sz="1600" b="1" dirty="0"/>
              <a:t>l’agence régionale de santé délimite des  territoires de démocratie sanitaire à l'échelle infrarégionale</a:t>
            </a:r>
            <a:r>
              <a:rPr lang="fr-FR" sz="1600" dirty="0"/>
              <a:t>, de manière à couvrir l'intégralité du territoire de la région.</a:t>
            </a:r>
          </a:p>
          <a:p>
            <a:pPr marL="0" indent="0">
              <a:buNone/>
            </a:pPr>
            <a:endParaRPr lang="fr-FR" sz="1600" dirty="0" smtClean="0"/>
          </a:p>
          <a:p>
            <a:pPr marL="0" indent="0">
              <a:buNone/>
            </a:pPr>
            <a:r>
              <a:rPr lang="fr-FR" sz="1600" dirty="0" smtClean="0"/>
              <a:t>L’article  </a:t>
            </a:r>
            <a:r>
              <a:rPr lang="fr-FR" sz="1600" dirty="0"/>
              <a:t>R 1434-29 </a:t>
            </a:r>
            <a:r>
              <a:rPr lang="fr-FR" sz="1600" dirty="0" smtClean="0"/>
              <a:t>(</a:t>
            </a:r>
            <a:r>
              <a:rPr lang="fr-FR" sz="1600" dirty="0"/>
              <a:t>créé par le  décret n° 2016-1024 du 26 juillet 2016)  précise que le  directeur général de l'agence régionale de santé délimite, au sein de la région, ces  territoires afin de permettre, dans chaque territoire : </a:t>
            </a:r>
          </a:p>
          <a:p>
            <a:r>
              <a:rPr lang="fr-FR" sz="1600" b="1" dirty="0" smtClean="0"/>
              <a:t>la </a:t>
            </a:r>
            <a:r>
              <a:rPr lang="fr-FR" sz="1600" b="1" dirty="0"/>
              <a:t>mise en cohérence des projets de l'agence régionale de santé, des professionnels et des collectivités territoriales ; </a:t>
            </a:r>
          </a:p>
          <a:p>
            <a:r>
              <a:rPr lang="fr-FR" sz="1600" b="1" dirty="0" smtClean="0"/>
              <a:t>la </a:t>
            </a:r>
            <a:r>
              <a:rPr lang="fr-FR" sz="1600" b="1" dirty="0"/>
              <a:t>prise en compte de l'expression des acteurs du système de santé et notamment celle des usagers. </a:t>
            </a:r>
          </a:p>
          <a:p>
            <a:pPr>
              <a:buNone/>
            </a:pPr>
            <a:endParaRPr lang="fr-FR" sz="1600" b="1" dirty="0" smtClean="0"/>
          </a:p>
          <a:p>
            <a:endParaRPr lang="fr-FR" sz="1600" b="1" dirty="0" smtClean="0"/>
          </a:p>
          <a:p>
            <a:endParaRPr lang="fr-FR" dirty="0"/>
          </a:p>
        </p:txBody>
      </p:sp>
      <p:sp>
        <p:nvSpPr>
          <p:cNvPr id="4" name="Titre 1"/>
          <p:cNvSpPr txBox="1">
            <a:spLocks/>
          </p:cNvSpPr>
          <p:nvPr/>
        </p:nvSpPr>
        <p:spPr>
          <a:xfrm>
            <a:off x="395536" y="260648"/>
            <a:ext cx="8229600" cy="778098"/>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p>
            <a:pPr algn="ctr"/>
            <a:r>
              <a:rPr lang="fr-FR" sz="2000" b="1" dirty="0" smtClean="0">
                <a:solidFill>
                  <a:schemeClr val="accent3">
                    <a:lumMod val="75000"/>
                  </a:schemeClr>
                </a:solidFill>
              </a:rPr>
              <a:t>Les territoires de démocratie sanitaire</a:t>
            </a:r>
            <a:endParaRPr lang="fr-FR" sz="2000" b="1" dirty="0">
              <a:solidFill>
                <a:schemeClr val="accent3">
                  <a:lumMod val="75000"/>
                </a:schemeClr>
              </a:solidFill>
            </a:endParaRPr>
          </a:p>
        </p:txBody>
      </p:sp>
    </p:spTree>
    <p:extLst>
      <p:ext uri="{BB962C8B-B14F-4D97-AF65-F5344CB8AC3E}">
        <p14:creationId xmlns:p14="http://schemas.microsoft.com/office/powerpoint/2010/main" val="24844545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pPr marL="0" indent="0">
              <a:buNone/>
            </a:pPr>
            <a:endParaRPr lang="fr-FR" sz="1600" dirty="0" smtClean="0"/>
          </a:p>
          <a:p>
            <a:pPr marL="0" indent="0">
              <a:buNone/>
            </a:pPr>
            <a:endParaRPr lang="fr-FR" sz="1600" dirty="0" smtClean="0"/>
          </a:p>
          <a:p>
            <a:pPr marL="0" indent="0">
              <a:buNone/>
            </a:pPr>
            <a:r>
              <a:rPr lang="fr-FR" sz="1600" dirty="0" smtClean="0"/>
              <a:t>Au </a:t>
            </a:r>
            <a:r>
              <a:rPr lang="fr-FR" sz="1600" dirty="0"/>
              <a:t>préalable le directeur général </a:t>
            </a:r>
            <a:r>
              <a:rPr lang="fr-FR" sz="1600" b="1" dirty="0"/>
              <a:t>doit recueillir l’avis </a:t>
            </a:r>
            <a:endParaRPr lang="fr-FR" sz="1600" b="1" dirty="0" smtClean="0"/>
          </a:p>
          <a:p>
            <a:pPr lvl="1"/>
            <a:r>
              <a:rPr lang="fr-FR" sz="1400" dirty="0" smtClean="0"/>
              <a:t>du </a:t>
            </a:r>
            <a:r>
              <a:rPr lang="fr-FR" sz="1400" dirty="0"/>
              <a:t>préfet de région, </a:t>
            </a:r>
            <a:endParaRPr lang="fr-FR" sz="1400" dirty="0" smtClean="0"/>
          </a:p>
          <a:p>
            <a:pPr lvl="1"/>
            <a:r>
              <a:rPr lang="fr-FR" sz="1400" dirty="0" smtClean="0"/>
              <a:t>de </a:t>
            </a:r>
            <a:r>
              <a:rPr lang="fr-FR" sz="1400" dirty="0"/>
              <a:t>la conférence régionale de la santé  </a:t>
            </a:r>
            <a:r>
              <a:rPr lang="fr-FR" sz="1400" dirty="0" smtClean="0"/>
              <a:t>et </a:t>
            </a:r>
            <a:r>
              <a:rPr lang="fr-FR" sz="1400" dirty="0"/>
              <a:t>de l'autonomie </a:t>
            </a:r>
            <a:endParaRPr lang="fr-FR" sz="1400" dirty="0" smtClean="0"/>
          </a:p>
          <a:p>
            <a:pPr lvl="1"/>
            <a:r>
              <a:rPr lang="fr-FR" sz="1400" dirty="0" smtClean="0"/>
              <a:t>des </a:t>
            </a:r>
            <a:r>
              <a:rPr lang="fr-FR" sz="1400" dirty="0"/>
              <a:t>collectivités territoriales concernées.</a:t>
            </a:r>
          </a:p>
          <a:p>
            <a:pPr marL="0" indent="0">
              <a:buNone/>
            </a:pPr>
            <a:endParaRPr lang="fr-FR" sz="1600" dirty="0" smtClean="0"/>
          </a:p>
          <a:p>
            <a:pPr marL="0" indent="0">
              <a:buNone/>
            </a:pPr>
            <a:endParaRPr lang="fr-FR" sz="1600" dirty="0" smtClean="0"/>
          </a:p>
          <a:p>
            <a:pPr marL="0" indent="0">
              <a:buNone/>
            </a:pPr>
            <a:r>
              <a:rPr lang="fr-FR" sz="1600" dirty="0"/>
              <a:t>Les autorités et instances consultées disposent </a:t>
            </a:r>
            <a:r>
              <a:rPr lang="fr-FR" sz="1600" b="1" dirty="0"/>
              <a:t>de deux mois </a:t>
            </a:r>
            <a:r>
              <a:rPr lang="fr-FR" sz="1600" dirty="0"/>
              <a:t>pour rendre leur avis, à compter de la publication de l’avis de consultation au Recueil des actes administratifs </a:t>
            </a:r>
            <a:r>
              <a:rPr lang="fr-FR" sz="1600" dirty="0" smtClean="0"/>
              <a:t>, soit </a:t>
            </a:r>
            <a:r>
              <a:rPr lang="fr-FR" sz="1600" dirty="0"/>
              <a:t>jusqu’au 26 octobre 2016.</a:t>
            </a:r>
          </a:p>
          <a:p>
            <a:pPr marL="0" indent="0">
              <a:buNone/>
            </a:pPr>
            <a:endParaRPr lang="fr-FR" sz="1600" dirty="0" smtClean="0"/>
          </a:p>
          <a:p>
            <a:pPr marL="0" indent="0">
              <a:buNone/>
            </a:pPr>
            <a:endParaRPr lang="fr-FR" sz="1600" dirty="0"/>
          </a:p>
          <a:p>
            <a:pPr marL="0" indent="0">
              <a:buNone/>
            </a:pPr>
            <a:endParaRPr lang="fr-FR" sz="1600" dirty="0" smtClean="0"/>
          </a:p>
          <a:p>
            <a:pPr marL="0" indent="0">
              <a:buNone/>
            </a:pPr>
            <a:endParaRPr lang="fr-FR" sz="1600" dirty="0"/>
          </a:p>
          <a:p>
            <a:pPr marL="0" indent="0">
              <a:buNone/>
            </a:pPr>
            <a:endParaRPr lang="fr-FR" sz="1600" dirty="0"/>
          </a:p>
          <a:p>
            <a:endParaRPr lang="fr-FR" sz="1600" b="1" dirty="0" smtClean="0"/>
          </a:p>
          <a:p>
            <a:endParaRPr lang="fr-FR" dirty="0"/>
          </a:p>
        </p:txBody>
      </p:sp>
      <p:sp>
        <p:nvSpPr>
          <p:cNvPr id="4" name="Titre 1"/>
          <p:cNvSpPr txBox="1">
            <a:spLocks/>
          </p:cNvSpPr>
          <p:nvPr/>
        </p:nvSpPr>
        <p:spPr>
          <a:xfrm>
            <a:off x="395536" y="260648"/>
            <a:ext cx="8229600" cy="778098"/>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p>
            <a:pPr algn="ctr"/>
            <a:r>
              <a:rPr lang="fr-FR" sz="2000" b="1" dirty="0">
                <a:solidFill>
                  <a:schemeClr val="accent3">
                    <a:lumMod val="75000"/>
                  </a:schemeClr>
                </a:solidFill>
              </a:rPr>
              <a:t>Les territoires de démocratie sanitaire</a:t>
            </a:r>
          </a:p>
        </p:txBody>
      </p:sp>
    </p:spTree>
    <p:extLst>
      <p:ext uri="{BB962C8B-B14F-4D97-AF65-F5344CB8AC3E}">
        <p14:creationId xmlns:p14="http://schemas.microsoft.com/office/powerpoint/2010/main" val="14488135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lnSpcReduction="10000"/>
          </a:bodyPr>
          <a:lstStyle/>
          <a:p>
            <a:pPr algn="just"/>
            <a:r>
              <a:rPr lang="fr-FR" sz="1600" dirty="0"/>
              <a:t>La </a:t>
            </a:r>
            <a:r>
              <a:rPr lang="fr-FR" sz="1600" dirty="0" smtClean="0"/>
              <a:t>loi </a:t>
            </a:r>
            <a:r>
              <a:rPr lang="fr-FR" sz="1600" dirty="0"/>
              <a:t>n° 2016-41 du 26 janvier 2016 de modernisation de notre système de santé et </a:t>
            </a:r>
            <a:r>
              <a:rPr lang="fr-FR" sz="1600" dirty="0" smtClean="0"/>
              <a:t>la loi </a:t>
            </a:r>
            <a:r>
              <a:rPr lang="fr-FR" sz="1600" dirty="0"/>
              <a:t>n° 2015-1776 du 28 décembre 2015 relative à l'adaptation de la société au vieillissement repositionnent fortement les partenaires des Agences Régionales de </a:t>
            </a:r>
            <a:r>
              <a:rPr lang="fr-FR" sz="1600" dirty="0" smtClean="0"/>
              <a:t>Santé </a:t>
            </a:r>
            <a:r>
              <a:rPr lang="fr-FR" sz="1600" dirty="0"/>
              <a:t>au cœur de la politique régionale de santé. </a:t>
            </a:r>
            <a:endParaRPr lang="fr-FR" sz="1600" dirty="0" smtClean="0"/>
          </a:p>
          <a:p>
            <a:pPr marL="0" indent="0" algn="just">
              <a:buNone/>
            </a:pPr>
            <a:endParaRPr lang="fr-FR" sz="1600" dirty="0" smtClean="0"/>
          </a:p>
          <a:p>
            <a:pPr algn="just"/>
            <a:r>
              <a:rPr lang="fr-FR" sz="1600" dirty="0" smtClean="0"/>
              <a:t>Le </a:t>
            </a:r>
            <a:r>
              <a:rPr lang="fr-FR" sz="1600" dirty="0"/>
              <a:t>territoire de démocratie </a:t>
            </a:r>
            <a:r>
              <a:rPr lang="fr-FR" sz="1600" dirty="0" smtClean="0"/>
              <a:t>sanitaire, </a:t>
            </a:r>
            <a:r>
              <a:rPr lang="fr-FR" sz="1600" dirty="0"/>
              <a:t>qui doit permettre d’assurer </a:t>
            </a:r>
            <a:r>
              <a:rPr lang="fr-FR" sz="1600" dirty="0" smtClean="0"/>
              <a:t>la </a:t>
            </a:r>
            <a:r>
              <a:rPr lang="fr-FR" sz="1600" dirty="0"/>
              <a:t>cohérence des politiques </a:t>
            </a:r>
            <a:r>
              <a:rPr lang="fr-FR" sz="1600" dirty="0" smtClean="0"/>
              <a:t>publiques concourant à la politique de santé, et </a:t>
            </a:r>
            <a:r>
              <a:rPr lang="fr-FR" sz="1600" dirty="0"/>
              <a:t>prendre en compte les spécificités territoriales, se pose comme  un </a:t>
            </a:r>
            <a:r>
              <a:rPr lang="fr-FR" sz="1600" dirty="0" smtClean="0"/>
              <a:t>espace transversal au </a:t>
            </a:r>
            <a:r>
              <a:rPr lang="fr-FR" sz="1600" dirty="0"/>
              <a:t>service de ces </a:t>
            </a:r>
            <a:r>
              <a:rPr lang="fr-FR" sz="1600" dirty="0" smtClean="0"/>
              <a:t>partenariats et suppose un dimensionnement suffisant.</a:t>
            </a:r>
          </a:p>
          <a:p>
            <a:pPr marL="0" indent="0" algn="just">
              <a:buNone/>
            </a:pPr>
            <a:endParaRPr lang="fr-FR" sz="1600" dirty="0"/>
          </a:p>
          <a:p>
            <a:pPr algn="just"/>
            <a:r>
              <a:rPr lang="fr-FR" sz="1600" dirty="0"/>
              <a:t>Le choix </a:t>
            </a:r>
            <a:r>
              <a:rPr lang="fr-FR" sz="1600" dirty="0" smtClean="0"/>
              <a:t>s’est </a:t>
            </a:r>
            <a:r>
              <a:rPr lang="fr-FR" sz="1600" dirty="0"/>
              <a:t>donc logiquement porté sur des territoires </a:t>
            </a:r>
            <a:r>
              <a:rPr lang="fr-FR" sz="1600" dirty="0" smtClean="0"/>
              <a:t>institutionnels amples  et déjà </a:t>
            </a:r>
            <a:r>
              <a:rPr lang="fr-FR" sz="1600" dirty="0"/>
              <a:t>largement identifiés </a:t>
            </a:r>
            <a:r>
              <a:rPr lang="fr-FR" sz="1600" dirty="0" smtClean="0"/>
              <a:t>par </a:t>
            </a:r>
            <a:r>
              <a:rPr lang="fr-FR" sz="1600" dirty="0"/>
              <a:t>l’ensemble des acteurs de la santé : les départements</a:t>
            </a:r>
            <a:r>
              <a:rPr lang="fr-FR" sz="1600" dirty="0" smtClean="0"/>
              <a:t>.</a:t>
            </a:r>
          </a:p>
          <a:p>
            <a:pPr algn="just"/>
            <a:endParaRPr lang="fr-FR" sz="1600" dirty="0"/>
          </a:p>
          <a:p>
            <a:pPr marL="0" indent="0" algn="just">
              <a:buNone/>
            </a:pPr>
            <a:endParaRPr lang="fr-FR" sz="1600" dirty="0"/>
          </a:p>
          <a:p>
            <a:pPr algn="just"/>
            <a:r>
              <a:rPr lang="fr-FR" sz="1600" dirty="0"/>
              <a:t>Le département du </a:t>
            </a:r>
            <a:r>
              <a:rPr lang="fr-FR" sz="1600" dirty="0" smtClean="0"/>
              <a:t>Nord, avec son poids démographique exceptionnel, fait </a:t>
            </a:r>
            <a:r>
              <a:rPr lang="fr-FR" sz="1600" dirty="0"/>
              <a:t>apparaitre une différence trop importante par rapport aux autres départements. C’est la raison pour laquelle</a:t>
            </a:r>
            <a:r>
              <a:rPr lang="fr-FR" sz="1600" dirty="0" smtClean="0"/>
              <a:t>, il est proposé de le diviser en </a:t>
            </a:r>
            <a:r>
              <a:rPr lang="fr-FR" sz="1600" dirty="0"/>
              <a:t>deux </a:t>
            </a:r>
            <a:r>
              <a:rPr lang="fr-FR" sz="1600" dirty="0" smtClean="0"/>
              <a:t>territoires :  </a:t>
            </a:r>
            <a:r>
              <a:rPr lang="fr-FR" sz="1600" dirty="0"/>
              <a:t>Métropole-Flandres et </a:t>
            </a:r>
            <a:r>
              <a:rPr lang="fr-FR" sz="1600" dirty="0" smtClean="0"/>
              <a:t> </a:t>
            </a:r>
            <a:r>
              <a:rPr lang="fr-FR" sz="1600" dirty="0"/>
              <a:t>Hainaut.</a:t>
            </a:r>
            <a:endParaRPr lang="fr-FR" sz="1600" b="1" dirty="0" smtClean="0"/>
          </a:p>
          <a:p>
            <a:endParaRPr lang="fr-FR" dirty="0"/>
          </a:p>
        </p:txBody>
      </p:sp>
      <p:sp>
        <p:nvSpPr>
          <p:cNvPr id="4" name="Titre 1"/>
          <p:cNvSpPr txBox="1">
            <a:spLocks/>
          </p:cNvSpPr>
          <p:nvPr/>
        </p:nvSpPr>
        <p:spPr>
          <a:xfrm>
            <a:off x="395536" y="260648"/>
            <a:ext cx="8229600" cy="778098"/>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p>
            <a:pPr algn="ctr"/>
            <a:r>
              <a:rPr lang="fr-FR" sz="2000" b="1" dirty="0" smtClean="0">
                <a:solidFill>
                  <a:schemeClr val="accent3">
                    <a:lumMod val="75000"/>
                  </a:schemeClr>
                </a:solidFill>
              </a:rPr>
              <a:t>Proposition de délimitation des territoires de démocratie sanitaire</a:t>
            </a:r>
            <a:endParaRPr lang="fr-FR" sz="2000" b="1" dirty="0">
              <a:solidFill>
                <a:schemeClr val="accent3">
                  <a:lumMod val="75000"/>
                </a:schemeClr>
              </a:solidFill>
            </a:endParaRPr>
          </a:p>
        </p:txBody>
      </p:sp>
    </p:spTree>
    <p:extLst>
      <p:ext uri="{BB962C8B-B14F-4D97-AF65-F5344CB8AC3E}">
        <p14:creationId xmlns:p14="http://schemas.microsoft.com/office/powerpoint/2010/main" val="36510974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re 1"/>
          <p:cNvSpPr txBox="1">
            <a:spLocks/>
          </p:cNvSpPr>
          <p:nvPr/>
        </p:nvSpPr>
        <p:spPr>
          <a:xfrm>
            <a:off x="457200" y="188640"/>
            <a:ext cx="8229600" cy="778098"/>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sz="2800" b="1" dirty="0" smtClean="0">
                <a:solidFill>
                  <a:schemeClr val="accent3">
                    <a:lumMod val="75000"/>
                  </a:schemeClr>
                </a:solidFill>
              </a:rPr>
              <a:t>Proposition des 6 territoires de démocratie sanitaire</a:t>
            </a:r>
            <a:endParaRPr kumimoji="0" lang="fr-FR" sz="2800" b="1" i="0" u="none" strike="noStrike" kern="1200" cap="none" spc="0" normalizeH="0" baseline="0" noProof="0" dirty="0">
              <a:ln>
                <a:noFill/>
              </a:ln>
              <a:solidFill>
                <a:schemeClr val="accent3">
                  <a:lumMod val="75000"/>
                </a:schemeClr>
              </a:solidFill>
              <a:effectLst/>
              <a:uLnTx/>
              <a:uFillTx/>
              <a:latin typeface="+mn-lt"/>
              <a:ea typeface="+mn-ea"/>
              <a:cs typeface="+mn-cs"/>
            </a:endParaRPr>
          </a:p>
        </p:txBody>
      </p:sp>
      <p:pic>
        <p:nvPicPr>
          <p:cNvPr id="5" name="Image 4" descr="D:\Utilisateurs\gmarque\AppData\Local\Microsoft\Windows\Temporary Internet Files\Content.Outlook\6IA35G7A\Territoires_Démocratie_NPDCP.png"/>
          <p:cNvPicPr/>
          <p:nvPr/>
        </p:nvPicPr>
        <p:blipFill rotWithShape="1">
          <a:blip r:embed="rId3">
            <a:extLst>
              <a:ext uri="{28A0092B-C50C-407E-A947-70E740481C1C}">
                <a14:useLocalDpi xmlns:a14="http://schemas.microsoft.com/office/drawing/2010/main" val="0"/>
              </a:ext>
            </a:extLst>
          </a:blip>
          <a:srcRect l="19324" t="4478" r="1842"/>
          <a:stretch/>
        </p:blipFill>
        <p:spPr bwMode="auto">
          <a:xfrm>
            <a:off x="35496" y="1052736"/>
            <a:ext cx="6099175" cy="5232400"/>
          </a:xfrm>
          <a:prstGeom prst="rect">
            <a:avLst/>
          </a:prstGeom>
          <a:noFill/>
          <a:ln>
            <a:noFill/>
          </a:ln>
          <a:extLst>
            <a:ext uri="{53640926-AAD7-44D8-BBD7-CCE9431645EC}">
              <a14:shadowObscured xmlns:a14="http://schemas.microsoft.com/office/drawing/2010/main"/>
            </a:ext>
          </a:extLst>
        </p:spPr>
      </p:pic>
      <p:sp>
        <p:nvSpPr>
          <p:cNvPr id="4" name="ZoneTexte 3"/>
          <p:cNvSpPr txBox="1"/>
          <p:nvPr/>
        </p:nvSpPr>
        <p:spPr>
          <a:xfrm>
            <a:off x="4463480" y="3933056"/>
            <a:ext cx="4680520" cy="2031325"/>
          </a:xfrm>
          <a:prstGeom prst="rect">
            <a:avLst/>
          </a:prstGeom>
          <a:noFill/>
        </p:spPr>
        <p:txBody>
          <a:bodyPr wrap="square" rtlCol="0">
            <a:spAutoFit/>
          </a:bodyPr>
          <a:lstStyle/>
          <a:p>
            <a:pPr lvl="0"/>
            <a:r>
              <a:rPr lang="fr-FR" b="1" dirty="0"/>
              <a:t>Métropole - Flandres </a:t>
            </a:r>
            <a:r>
              <a:rPr lang="fr-FR" b="1" dirty="0" smtClean="0"/>
              <a:t>   1 </a:t>
            </a:r>
            <a:r>
              <a:rPr lang="fr-FR" b="1" dirty="0"/>
              <a:t>594 516  habitants</a:t>
            </a:r>
            <a:endParaRPr lang="fr-FR" dirty="0"/>
          </a:p>
          <a:p>
            <a:pPr lvl="0"/>
            <a:r>
              <a:rPr lang="fr-FR" b="1" dirty="0" smtClean="0"/>
              <a:t>Hainaut</a:t>
            </a:r>
            <a:r>
              <a:rPr lang="fr-FR" b="1" dirty="0"/>
              <a:t>	 </a:t>
            </a:r>
            <a:r>
              <a:rPr lang="fr-FR" b="1" dirty="0" smtClean="0"/>
              <a:t> 	         </a:t>
            </a:r>
            <a:r>
              <a:rPr lang="fr-FR" b="1" dirty="0"/>
              <a:t>992 612 habitants</a:t>
            </a:r>
            <a:endParaRPr lang="fr-FR" dirty="0"/>
          </a:p>
          <a:p>
            <a:pPr lvl="0"/>
            <a:r>
              <a:rPr lang="fr-FR" b="1" dirty="0" smtClean="0"/>
              <a:t>Pas-de-Calais	      1</a:t>
            </a:r>
            <a:r>
              <a:rPr lang="fr-FR" b="1" dirty="0"/>
              <a:t> 463 628 habitants</a:t>
            </a:r>
            <a:endParaRPr lang="fr-FR" dirty="0"/>
          </a:p>
          <a:p>
            <a:pPr lvl="0"/>
            <a:r>
              <a:rPr lang="fr-FR" b="1" dirty="0"/>
              <a:t>Aisne	</a:t>
            </a:r>
            <a:r>
              <a:rPr lang="fr-FR" b="1" dirty="0" smtClean="0"/>
              <a:t>	         </a:t>
            </a:r>
            <a:r>
              <a:rPr lang="fr-FR" b="1" dirty="0"/>
              <a:t>540 888 habitants</a:t>
            </a:r>
            <a:endParaRPr lang="fr-FR" dirty="0"/>
          </a:p>
          <a:p>
            <a:pPr lvl="0"/>
            <a:r>
              <a:rPr lang="fr-FR" b="1" dirty="0"/>
              <a:t>Somme 	</a:t>
            </a:r>
            <a:r>
              <a:rPr lang="fr-FR" b="1" dirty="0" smtClean="0"/>
              <a:t>	         </a:t>
            </a:r>
            <a:r>
              <a:rPr lang="fr-FR" b="1" dirty="0"/>
              <a:t>571 154 habitants</a:t>
            </a:r>
            <a:endParaRPr lang="fr-FR" dirty="0"/>
          </a:p>
          <a:p>
            <a:pPr lvl="0"/>
            <a:r>
              <a:rPr lang="fr-FR" b="1" dirty="0"/>
              <a:t>Oise	</a:t>
            </a:r>
            <a:r>
              <a:rPr lang="fr-FR" b="1" dirty="0" smtClean="0"/>
              <a:t>	         </a:t>
            </a:r>
            <a:r>
              <a:rPr lang="fr-FR" b="1" dirty="0"/>
              <a:t>810 300 habitants</a:t>
            </a:r>
            <a:endParaRPr lang="fr-FR" dirty="0"/>
          </a:p>
          <a:p>
            <a:endParaRPr lang="fr-FR" dirty="0"/>
          </a:p>
        </p:txBody>
      </p:sp>
      <p:sp>
        <p:nvSpPr>
          <p:cNvPr id="2" name="Rectangle 1"/>
          <p:cNvSpPr/>
          <p:nvPr/>
        </p:nvSpPr>
        <p:spPr>
          <a:xfrm>
            <a:off x="35496" y="6331386"/>
            <a:ext cx="9108504" cy="553998"/>
          </a:xfrm>
          <a:prstGeom prst="rect">
            <a:avLst/>
          </a:prstGeom>
        </p:spPr>
        <p:txBody>
          <a:bodyPr wrap="square">
            <a:spAutoFit/>
          </a:bodyPr>
          <a:lstStyle/>
          <a:p>
            <a:r>
              <a:rPr lang="fr-FR" sz="1200" dirty="0" smtClean="0"/>
              <a:t>Les </a:t>
            </a:r>
            <a:r>
              <a:rPr lang="fr-FR" sz="1200" dirty="0"/>
              <a:t>territoires de proximité sont construits à partir de regroupements des territoires des unités territoriales de l’action sociale les conseils départementaux.  Règlementairement, ces territoires ne font pas l’objet d’une demande d’avis</a:t>
            </a:r>
            <a:r>
              <a:rPr lang="fr-FR" dirty="0"/>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038746"/>
            <a:ext cx="8229600" cy="5702622"/>
          </a:xfrm>
        </p:spPr>
        <p:txBody>
          <a:bodyPr>
            <a:normAutofit/>
          </a:bodyPr>
          <a:lstStyle/>
          <a:p>
            <a:pPr marL="0" indent="0">
              <a:buNone/>
            </a:pPr>
            <a:r>
              <a:rPr lang="fr-FR" sz="1600" dirty="0"/>
              <a:t>L’article  L1434-10 du code de la santé  prévoit que le directeur général de l'agence régionale </a:t>
            </a:r>
            <a:r>
              <a:rPr lang="fr-FR" sz="1600" dirty="0" smtClean="0"/>
              <a:t>de santé constitue,  </a:t>
            </a:r>
            <a:r>
              <a:rPr lang="fr-FR" sz="1600" b="1" dirty="0" smtClean="0"/>
              <a:t>sur </a:t>
            </a:r>
            <a:r>
              <a:rPr lang="fr-FR" sz="1600" b="1" dirty="0"/>
              <a:t>chacun des territoires de démocratie </a:t>
            </a:r>
            <a:r>
              <a:rPr lang="fr-FR" sz="1600" b="1" dirty="0" smtClean="0"/>
              <a:t>sanitaire, un </a:t>
            </a:r>
            <a:r>
              <a:rPr lang="fr-FR" sz="1600" b="1" dirty="0"/>
              <a:t>conseil territorial de </a:t>
            </a:r>
            <a:r>
              <a:rPr lang="fr-FR" sz="1600" b="1" dirty="0" smtClean="0"/>
              <a:t>santé,  acteur essentiel pour la territorialisation du PRS. </a:t>
            </a:r>
          </a:p>
          <a:p>
            <a:endParaRPr lang="fr-FR" sz="1600" b="1" dirty="0"/>
          </a:p>
          <a:p>
            <a:pPr marL="0" indent="0">
              <a:buNone/>
            </a:pPr>
            <a:r>
              <a:rPr lang="fr-FR" sz="1600" b="1" dirty="0" smtClean="0"/>
              <a:t>Fortement impliqué dans les </a:t>
            </a:r>
            <a:r>
              <a:rPr lang="fr-FR" sz="1600" b="1" dirty="0"/>
              <a:t>dynamiques </a:t>
            </a:r>
            <a:r>
              <a:rPr lang="fr-FR" sz="1600" b="1" dirty="0" smtClean="0"/>
              <a:t>territoriales </a:t>
            </a:r>
            <a:r>
              <a:rPr lang="fr-FR" sz="1600" b="1" dirty="0"/>
              <a:t>et </a:t>
            </a:r>
            <a:r>
              <a:rPr lang="fr-FR" sz="1600" b="1" dirty="0" smtClean="0"/>
              <a:t>locales, </a:t>
            </a:r>
            <a:r>
              <a:rPr lang="fr-FR" sz="1600" dirty="0" smtClean="0"/>
              <a:t>le CTS  contribue notamment :</a:t>
            </a:r>
          </a:p>
          <a:p>
            <a:pPr marL="0" indent="0">
              <a:buNone/>
            </a:pPr>
            <a:r>
              <a:rPr lang="fr-FR" sz="1600" dirty="0" smtClean="0"/>
              <a:t>○  A </a:t>
            </a:r>
            <a:r>
              <a:rPr lang="fr-FR" sz="1600" dirty="0"/>
              <a:t>l’élaboration du  diagnostic territorial </a:t>
            </a:r>
            <a:r>
              <a:rPr lang="fr-FR" sz="1600" dirty="0" smtClean="0"/>
              <a:t>partagé, </a:t>
            </a:r>
          </a:p>
          <a:p>
            <a:pPr marL="0" indent="0">
              <a:buNone/>
            </a:pPr>
            <a:endParaRPr lang="fr-FR" sz="1600" dirty="0" smtClean="0"/>
          </a:p>
          <a:p>
            <a:pPr marL="0" indent="0">
              <a:buNone/>
            </a:pPr>
            <a:r>
              <a:rPr lang="fr-FR" sz="1600" dirty="0" smtClean="0"/>
              <a:t>○ A </a:t>
            </a:r>
            <a:r>
              <a:rPr lang="fr-FR" sz="1600" dirty="0"/>
              <a:t>l'élaboration, </a:t>
            </a:r>
            <a:r>
              <a:rPr lang="fr-FR" sz="1600" dirty="0" smtClean="0"/>
              <a:t>la </a:t>
            </a:r>
            <a:r>
              <a:rPr lang="fr-FR" sz="1600" dirty="0"/>
              <a:t>mise en œuvre, </a:t>
            </a:r>
            <a:r>
              <a:rPr lang="fr-FR" sz="1600" dirty="0" smtClean="0"/>
              <a:t>le </a:t>
            </a:r>
            <a:r>
              <a:rPr lang="fr-FR" sz="1600" dirty="0"/>
              <a:t>suivi et </a:t>
            </a:r>
            <a:r>
              <a:rPr lang="fr-FR" sz="1600" dirty="0" smtClean="0"/>
              <a:t>l'évaluation </a:t>
            </a:r>
            <a:r>
              <a:rPr lang="fr-FR" sz="1600" dirty="0"/>
              <a:t>du projet régional de santé, en particulier sur les dispositions concernant l'organisation des parcours de santé</a:t>
            </a:r>
            <a:r>
              <a:rPr lang="fr-FR" sz="1600" dirty="0" smtClean="0"/>
              <a:t>. Il peut adresser </a:t>
            </a:r>
            <a:r>
              <a:rPr lang="fr-FR" sz="1600" dirty="0"/>
              <a:t>au directeur général de </a:t>
            </a:r>
            <a:r>
              <a:rPr lang="fr-FR" sz="1600" dirty="0" smtClean="0"/>
              <a:t>l’ARS des </a:t>
            </a:r>
            <a:r>
              <a:rPr lang="fr-FR" sz="1600" dirty="0"/>
              <a:t>propositions</a:t>
            </a:r>
            <a:r>
              <a:rPr lang="fr-FR" sz="1600" b="1" dirty="0"/>
              <a:t> </a:t>
            </a:r>
            <a:r>
              <a:rPr lang="fr-FR" sz="1600" dirty="0"/>
              <a:t>pour améliorer la réponse aux besoins de la population sur le territoire, notamment sur l'organisation des </a:t>
            </a:r>
            <a:r>
              <a:rPr lang="fr-FR" sz="1600" dirty="0" smtClean="0"/>
              <a:t>parcours,</a:t>
            </a:r>
          </a:p>
          <a:p>
            <a:pPr marL="0" indent="0">
              <a:buNone/>
            </a:pPr>
            <a:endParaRPr lang="fr-FR" sz="1600" b="1" dirty="0"/>
          </a:p>
          <a:p>
            <a:pPr marL="0" indent="0">
              <a:buNone/>
            </a:pPr>
            <a:r>
              <a:rPr lang="fr-FR" sz="1600" b="1" dirty="0" smtClean="0"/>
              <a:t>○</a:t>
            </a:r>
            <a:r>
              <a:rPr lang="fr-FR" sz="1600" dirty="0"/>
              <a:t> </a:t>
            </a:r>
            <a:r>
              <a:rPr lang="fr-FR" sz="1600" dirty="0" smtClean="0"/>
              <a:t>Au suivi des plates-formes </a:t>
            </a:r>
            <a:r>
              <a:rPr lang="fr-FR" sz="1600" dirty="0"/>
              <a:t>territoriales d'appui à la coordination des parcours de santé </a:t>
            </a:r>
            <a:r>
              <a:rPr lang="fr-FR" sz="1600" dirty="0" smtClean="0"/>
              <a:t>complexes,  ainsi que des </a:t>
            </a:r>
            <a:r>
              <a:rPr lang="fr-FR" sz="1600" dirty="0"/>
              <a:t>contrats territoriaux et locaux de </a:t>
            </a:r>
            <a:r>
              <a:rPr lang="fr-FR" sz="1600" dirty="0" smtClean="0"/>
              <a:t>santé</a:t>
            </a:r>
            <a:r>
              <a:rPr lang="fr-FR" sz="1600" dirty="0"/>
              <a:t> </a:t>
            </a:r>
            <a:r>
              <a:rPr lang="fr-FR" sz="1600" dirty="0" smtClean="0"/>
              <a:t>signés.</a:t>
            </a:r>
          </a:p>
          <a:p>
            <a:endParaRPr lang="fr-FR" sz="1600" dirty="0" smtClean="0"/>
          </a:p>
          <a:p>
            <a:pPr marL="0" indent="0">
              <a:buNone/>
            </a:pPr>
            <a:r>
              <a:rPr lang="fr-FR" sz="1600" b="1" dirty="0" smtClean="0"/>
              <a:t>Le lien est renforcé entre la CRSA et les CTS.</a:t>
            </a:r>
            <a:r>
              <a:rPr lang="fr-FR" sz="1600" b="1" dirty="0"/>
              <a:t> </a:t>
            </a:r>
            <a:br>
              <a:rPr lang="fr-FR" sz="1600" b="1" dirty="0"/>
            </a:br>
            <a:r>
              <a:rPr lang="fr-FR" sz="1600" dirty="0" smtClean="0"/>
              <a:t>Les </a:t>
            </a:r>
            <a:r>
              <a:rPr lang="fr-FR" sz="1600" dirty="0"/>
              <a:t>présidents des conseils territoriaux de santé et le président de la conférence régionale de la santé et de l'autonomie de la région peuvent se saisir mutuellement de toute question relevant de la compétence des conseils territoriaux de santé</a:t>
            </a:r>
            <a:r>
              <a:rPr lang="fr-FR" sz="1600" dirty="0" smtClean="0"/>
              <a:t>. Les avis des CTS sont communiqués  systématiquement à la CRSA.  L’évaluation des droits des usagers est réalisée  conjointement.</a:t>
            </a:r>
          </a:p>
          <a:p>
            <a:endParaRPr lang="fr-FR" sz="1600" b="1" dirty="0"/>
          </a:p>
          <a:p>
            <a:endParaRPr lang="fr-FR" sz="1600" b="1" dirty="0"/>
          </a:p>
          <a:p>
            <a:endParaRPr lang="fr-FR" sz="1600" b="1" dirty="0" smtClean="0"/>
          </a:p>
          <a:p>
            <a:endParaRPr lang="fr-FR" dirty="0"/>
          </a:p>
        </p:txBody>
      </p:sp>
      <p:sp>
        <p:nvSpPr>
          <p:cNvPr id="4" name="Titre 1"/>
          <p:cNvSpPr txBox="1">
            <a:spLocks/>
          </p:cNvSpPr>
          <p:nvPr/>
        </p:nvSpPr>
        <p:spPr>
          <a:xfrm>
            <a:off x="421864" y="270265"/>
            <a:ext cx="8229600" cy="778098"/>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p>
            <a:pPr algn="ctr"/>
            <a:r>
              <a:rPr lang="fr-FR" sz="2000" b="1" dirty="0" smtClean="0">
                <a:solidFill>
                  <a:schemeClr val="accent3">
                    <a:lumMod val="75000"/>
                  </a:schemeClr>
                </a:solidFill>
              </a:rPr>
              <a:t>Les conseils </a:t>
            </a:r>
            <a:r>
              <a:rPr lang="fr-FR" sz="2000" b="1" dirty="0">
                <a:solidFill>
                  <a:schemeClr val="accent3">
                    <a:lumMod val="75000"/>
                  </a:schemeClr>
                </a:solidFill>
              </a:rPr>
              <a:t>t</a:t>
            </a:r>
            <a:r>
              <a:rPr lang="fr-FR" sz="2000" b="1" dirty="0" smtClean="0">
                <a:solidFill>
                  <a:schemeClr val="accent3">
                    <a:lumMod val="75000"/>
                  </a:schemeClr>
                </a:solidFill>
              </a:rPr>
              <a:t>erritoriaux de santé</a:t>
            </a:r>
            <a:endParaRPr lang="fr-FR" sz="2000" b="1" dirty="0">
              <a:solidFill>
                <a:schemeClr val="accent3">
                  <a:lumMod val="75000"/>
                </a:schemeClr>
              </a:solidFill>
            </a:endParaRPr>
          </a:p>
        </p:txBody>
      </p:sp>
    </p:spTree>
    <p:extLst>
      <p:ext uri="{BB962C8B-B14F-4D97-AF65-F5344CB8AC3E}">
        <p14:creationId xmlns:p14="http://schemas.microsoft.com/office/powerpoint/2010/main" val="17963854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rgbClr val="0070C0"/>
            </a:solidFill>
          </a:ln>
        </p:spPr>
        <p:txBody>
          <a:bodyPr>
            <a:normAutofit/>
          </a:bodyPr>
          <a:lstStyle/>
          <a:p>
            <a:r>
              <a:rPr lang="fr-FR" sz="2000" b="1" dirty="0" smtClean="0">
                <a:solidFill>
                  <a:schemeClr val="accent3">
                    <a:lumMod val="75000"/>
                  </a:schemeClr>
                </a:solidFill>
              </a:rPr>
              <a:t>Les conseils territoriaux de santé - composition </a:t>
            </a:r>
            <a:endParaRPr lang="fr-FR" sz="2000" b="1" dirty="0">
              <a:solidFill>
                <a:schemeClr val="accent3">
                  <a:lumMod val="75000"/>
                </a:schemeClr>
              </a:solidFill>
            </a:endParaRPr>
          </a:p>
        </p:txBody>
      </p:sp>
      <p:sp>
        <p:nvSpPr>
          <p:cNvPr id="3" name="Espace réservé du contenu 2"/>
          <p:cNvSpPr>
            <a:spLocks noGrp="1"/>
          </p:cNvSpPr>
          <p:nvPr>
            <p:ph idx="1"/>
          </p:nvPr>
        </p:nvSpPr>
        <p:spPr/>
        <p:txBody>
          <a:bodyPr>
            <a:normAutofit/>
          </a:bodyPr>
          <a:lstStyle/>
          <a:p>
            <a:r>
              <a:rPr lang="fr-FR" sz="2400" dirty="0" smtClean="0"/>
              <a:t>Au moins 34 membres, Au plus 50 membres</a:t>
            </a:r>
          </a:p>
          <a:p>
            <a:r>
              <a:rPr lang="fr-FR" sz="2400" dirty="0" smtClean="0"/>
              <a:t>Mandat de 5 ans renouvelable une fois</a:t>
            </a:r>
          </a:p>
          <a:p>
            <a:r>
              <a:rPr lang="fr-FR" sz="2400" dirty="0" smtClean="0"/>
              <a:t>5 collèges :</a:t>
            </a:r>
          </a:p>
          <a:p>
            <a:pPr lvl="2"/>
            <a:r>
              <a:rPr lang="fr-FR" sz="2000" dirty="0" smtClean="0"/>
              <a:t>professionnels et offreurs des services de santé </a:t>
            </a:r>
            <a:r>
              <a:rPr lang="fr-FR" sz="2000" dirty="0" smtClean="0">
                <a:sym typeface="Wingdings" panose="05000000000000000000" pitchFamily="2" charset="2"/>
              </a:rPr>
              <a:t>(20 à 28 membres*)</a:t>
            </a:r>
          </a:p>
          <a:p>
            <a:pPr lvl="2"/>
            <a:r>
              <a:rPr lang="fr-FR" sz="2000" dirty="0" smtClean="0">
                <a:sym typeface="Wingdings" panose="05000000000000000000" pitchFamily="2" charset="2"/>
              </a:rPr>
              <a:t>usagers </a:t>
            </a:r>
            <a:r>
              <a:rPr lang="fr-FR" sz="2000" smtClean="0">
                <a:sym typeface="Wingdings" panose="05000000000000000000" pitchFamily="2" charset="2"/>
              </a:rPr>
              <a:t>et associations </a:t>
            </a:r>
            <a:r>
              <a:rPr lang="fr-FR" sz="2000" dirty="0" smtClean="0">
                <a:sym typeface="Wingdings" panose="05000000000000000000" pitchFamily="2" charset="2"/>
              </a:rPr>
              <a:t>d’usagers (6 à 10 membres*)</a:t>
            </a:r>
          </a:p>
          <a:p>
            <a:pPr lvl="2"/>
            <a:r>
              <a:rPr lang="fr-FR" sz="2000" dirty="0" smtClean="0">
                <a:sym typeface="Wingdings" panose="05000000000000000000" pitchFamily="2" charset="2"/>
              </a:rPr>
              <a:t>Collectivités territoriales ou groupements (4 à 7 membres*)</a:t>
            </a:r>
          </a:p>
          <a:p>
            <a:pPr lvl="2"/>
            <a:r>
              <a:rPr lang="fr-FR" sz="2000" dirty="0" smtClean="0">
                <a:sym typeface="Wingdings" panose="05000000000000000000" pitchFamily="2" charset="2"/>
              </a:rPr>
              <a:t>Représentants de l’Etat et organismes de sécurité sociale (2 à 3 membres*)</a:t>
            </a:r>
          </a:p>
          <a:p>
            <a:pPr lvl="2"/>
            <a:r>
              <a:rPr lang="fr-FR" sz="2000" dirty="0" smtClean="0">
                <a:sym typeface="Wingdings" panose="05000000000000000000" pitchFamily="2" charset="2"/>
              </a:rPr>
              <a:t>Personnalités qualifiées (2)</a:t>
            </a:r>
          </a:p>
          <a:p>
            <a:pPr marL="914400" lvl="2" indent="0">
              <a:buNone/>
            </a:pPr>
            <a:r>
              <a:rPr lang="fr-FR" sz="1800" dirty="0" smtClean="0">
                <a:sym typeface="Wingdings" panose="05000000000000000000" pitchFamily="2" charset="2"/>
              </a:rPr>
              <a:t>*le nombre de membres est laissé à l’appréciation du DG ARS</a:t>
            </a:r>
          </a:p>
          <a:p>
            <a:pPr lvl="1"/>
            <a:endParaRPr lang="fr-FR" sz="1800" dirty="0" smtClean="0"/>
          </a:p>
          <a:p>
            <a:pPr lvl="1"/>
            <a:endParaRPr lang="fr-FR" dirty="0" smtClean="0"/>
          </a:p>
        </p:txBody>
      </p:sp>
    </p:spTree>
    <p:extLst>
      <p:ext uri="{BB962C8B-B14F-4D97-AF65-F5344CB8AC3E}">
        <p14:creationId xmlns:p14="http://schemas.microsoft.com/office/powerpoint/2010/main" val="2955298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p:cNvGraphicFramePr>
            <a:graphicFrameLocks noGrp="1"/>
          </p:cNvGraphicFramePr>
          <p:nvPr>
            <p:ph idx="1"/>
            <p:extLst>
              <p:ext uri="{D42A27DB-BD31-4B8C-83A1-F6EECF244321}">
                <p14:modId xmlns:p14="http://schemas.microsoft.com/office/powerpoint/2010/main" val="363150557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re 1"/>
          <p:cNvSpPr>
            <a:spLocks noGrp="1"/>
          </p:cNvSpPr>
          <p:nvPr>
            <p:ph type="title"/>
          </p:nvPr>
        </p:nvSpPr>
        <p:spPr>
          <a:ln w="3175">
            <a:solidFill>
              <a:srgbClr val="0070C0"/>
            </a:solidFill>
          </a:ln>
        </p:spPr>
        <p:txBody>
          <a:bodyPr>
            <a:normAutofit/>
          </a:bodyPr>
          <a:lstStyle/>
          <a:p>
            <a:r>
              <a:rPr lang="fr-FR" sz="2000" b="1" dirty="0" smtClean="0">
                <a:solidFill>
                  <a:schemeClr val="accent3">
                    <a:lumMod val="75000"/>
                  </a:schemeClr>
                </a:solidFill>
              </a:rPr>
              <a:t>Les conseils territoriaux de santé - organisation</a:t>
            </a:r>
            <a:endParaRPr lang="fr-FR" sz="2000" b="1" dirty="0">
              <a:solidFill>
                <a:schemeClr val="accent3">
                  <a:lumMod val="75000"/>
                </a:schemeClr>
              </a:solidFill>
            </a:endParaRPr>
          </a:p>
        </p:txBody>
      </p:sp>
    </p:spTree>
    <p:extLst>
      <p:ext uri="{BB962C8B-B14F-4D97-AF65-F5344CB8AC3E}">
        <p14:creationId xmlns:p14="http://schemas.microsoft.com/office/powerpoint/2010/main" val="3600076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rgbClr val="0070C0"/>
            </a:solidFill>
          </a:ln>
        </p:spPr>
        <p:txBody>
          <a:bodyPr>
            <a:normAutofit/>
          </a:bodyPr>
          <a:lstStyle/>
          <a:p>
            <a:r>
              <a:rPr lang="fr-FR" sz="2000" b="1" dirty="0" smtClean="0">
                <a:solidFill>
                  <a:schemeClr val="accent3">
                    <a:lumMod val="75000"/>
                  </a:schemeClr>
                </a:solidFill>
              </a:rPr>
              <a:t>Calendrier d’installation</a:t>
            </a:r>
            <a:endParaRPr lang="fr-FR" sz="2000" b="1" dirty="0">
              <a:solidFill>
                <a:schemeClr val="accent3">
                  <a:lumMod val="75000"/>
                </a:schemeClr>
              </a:solidFill>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5848852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8868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re 1"/>
          <p:cNvSpPr txBox="1">
            <a:spLocks/>
          </p:cNvSpPr>
          <p:nvPr/>
        </p:nvSpPr>
        <p:spPr>
          <a:xfrm>
            <a:off x="457200" y="188640"/>
            <a:ext cx="8229600" cy="778098"/>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sz="2800" b="1" dirty="0" smtClean="0">
                <a:solidFill>
                  <a:schemeClr val="accent3">
                    <a:lumMod val="75000"/>
                  </a:schemeClr>
                </a:solidFill>
              </a:rPr>
              <a:t>MERCI</a:t>
            </a:r>
            <a:endParaRPr kumimoji="0" lang="fr-FR" sz="2800" b="1" i="0" u="none" strike="noStrike" kern="1200" cap="none" spc="0" normalizeH="0" baseline="0" noProof="0" dirty="0">
              <a:ln>
                <a:noFill/>
              </a:ln>
              <a:solidFill>
                <a:schemeClr val="accent3">
                  <a:lumMod val="75000"/>
                </a:schemeClr>
              </a:solidFill>
              <a:effectLst/>
              <a:uLnTx/>
              <a:uFillTx/>
              <a:latin typeface="+mn-lt"/>
              <a:ea typeface="+mn-ea"/>
              <a:cs typeface="+mn-cs"/>
            </a:endParaRPr>
          </a:p>
        </p:txBody>
      </p:sp>
    </p:spTree>
    <p:extLst>
      <p:ext uri="{BB962C8B-B14F-4D97-AF65-F5344CB8AC3E}">
        <p14:creationId xmlns:p14="http://schemas.microsoft.com/office/powerpoint/2010/main" val="857002903"/>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4864</TotalTime>
  <Words>637</Words>
  <Application>Microsoft Office PowerPoint</Application>
  <PresentationFormat>Affichage à l'écran (4:3)</PresentationFormat>
  <Paragraphs>89</Paragraphs>
  <Slides>10</Slides>
  <Notes>8</Notes>
  <HiddenSlides>0</HiddenSlides>
  <MMClips>0</MMClips>
  <ScaleCrop>false</ScaleCrop>
  <HeadingPairs>
    <vt:vector size="4" baseType="variant">
      <vt:variant>
        <vt:lpstr>Thème</vt:lpstr>
      </vt:variant>
      <vt:variant>
        <vt:i4>1</vt:i4>
      </vt:variant>
      <vt:variant>
        <vt:lpstr>Titres des diapositives</vt:lpstr>
      </vt:variant>
      <vt:variant>
        <vt:i4>10</vt:i4>
      </vt:variant>
    </vt:vector>
  </HeadingPairs>
  <TitlesOfParts>
    <vt:vector size="11" baseType="lpstr">
      <vt:lpstr>Thème Office</vt:lpstr>
      <vt:lpstr>       Les Territoires de Démocratie Sanitaire de la région des Hauts de France   </vt:lpstr>
      <vt:lpstr>Présentation PowerPoint</vt:lpstr>
      <vt:lpstr>Présentation PowerPoint</vt:lpstr>
      <vt:lpstr>Présentation PowerPoint</vt:lpstr>
      <vt:lpstr>Présentation PowerPoint</vt:lpstr>
      <vt:lpstr>Présentation PowerPoint</vt:lpstr>
      <vt:lpstr>Les conseils territoriaux de santé - composition </vt:lpstr>
      <vt:lpstr>Les conseils territoriaux de santé - organisation</vt:lpstr>
      <vt:lpstr>Calendrier d’installation</vt:lpstr>
      <vt:lpstr>Présentation PowerPoint</vt:lpstr>
    </vt:vector>
  </TitlesOfParts>
  <Company>MSS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programme régional Culture – Santé</dc:title>
  <dc:creator>*</dc:creator>
  <cp:lastModifiedBy>Frison Hélène</cp:lastModifiedBy>
  <cp:revision>701</cp:revision>
  <dcterms:created xsi:type="dcterms:W3CDTF">2015-02-23T11:18:25Z</dcterms:created>
  <dcterms:modified xsi:type="dcterms:W3CDTF">2016-09-19T12:33:31Z</dcterms:modified>
</cp:coreProperties>
</file>